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7" r:id="rId3"/>
    <p:sldId id="269" r:id="rId4"/>
    <p:sldId id="258" r:id="rId5"/>
    <p:sldId id="259" r:id="rId6"/>
    <p:sldId id="260" r:id="rId7"/>
    <p:sldId id="266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73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w\Desktop\Growth%20Marketing%20Performance%20Case%20Study%20New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ndrew\AppData\Roaming\Microsoft\Excel\Growth%20Marketing%20Performance%20Case%20Study%20New%20(version%202)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Marketing Performance Case Study.xlsx]PivotChartTable1</c:name>
    <c:fmtId val="1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CPM by Month</a:t>
            </a:r>
          </a:p>
        </c:rich>
      </c:tx>
      <c:layout>
        <c:manualLayout>
          <c:xMode val="edge"/>
          <c:yMode val="edge"/>
          <c:x val="0.40325284449050974"/>
          <c:y val="6.99564168386036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1512149145733701"/>
          <c:y val="0.17788473754893416"/>
          <c:w val="0.85462807441992095"/>
          <c:h val="0.60706421779471653"/>
        </c:manualLayout>
      </c:layout>
      <c:barChart>
        <c:barDir val="col"/>
        <c:grouping val="clustered"/>
        <c:varyColors val="0"/>
        <c:ser>
          <c:idx val="0"/>
          <c:order val="0"/>
          <c:tx>
            <c:v>Facebook Prospecting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General</c:formatCode>
              <c:ptCount val="3"/>
              <c:pt idx="0">
                <c:v>60.904348137343511</c:v>
              </c:pt>
              <c:pt idx="1">
                <c:v>69.726680177466179</c:v>
              </c:pt>
              <c:pt idx="2">
                <c:v>108.79448189371375</c:v>
              </c:pt>
            </c:numLit>
          </c:val>
          <c:extLst>
            <c:ext xmlns:c16="http://schemas.microsoft.com/office/drawing/2014/chart" uri="{C3380CC4-5D6E-409C-BE32-E72D297353CC}">
              <c16:uniqueId val="{00000000-FEC6-4129-835D-FCB29AFD0D90}"/>
            </c:ext>
          </c:extLst>
        </c:ser>
        <c:ser>
          <c:idx val="1"/>
          <c:order val="1"/>
          <c:tx>
            <c:v>LinkedIn Paid Ads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General</c:formatCode>
              <c:ptCount val="3"/>
              <c:pt idx="0">
                <c:v>102.09544454297632</c:v>
              </c:pt>
              <c:pt idx="1">
                <c:v>73.932128427248387</c:v>
              </c:pt>
              <c:pt idx="2">
                <c:v>73.357753879342567</c:v>
              </c:pt>
            </c:numLit>
          </c:val>
          <c:extLst>
            <c:ext xmlns:c16="http://schemas.microsoft.com/office/drawing/2014/chart" uri="{C3380CC4-5D6E-409C-BE32-E72D297353CC}">
              <c16:uniqueId val="{00000001-FEC6-4129-835D-FCB29AFD0D90}"/>
            </c:ext>
          </c:extLst>
        </c:ser>
        <c:ser>
          <c:idx val="2"/>
          <c:order val="2"/>
          <c:tx>
            <c:v>Reddit Prospecting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General</c:formatCode>
              <c:ptCount val="3"/>
              <c:pt idx="1">
                <c:v>16.59967845659164</c:v>
              </c:pt>
              <c:pt idx="2">
                <c:v>11.225434644406976</c:v>
              </c:pt>
            </c:numLit>
          </c:val>
          <c:extLst>
            <c:ext xmlns:c16="http://schemas.microsoft.com/office/drawing/2014/chart" uri="{C3380CC4-5D6E-409C-BE32-E72D297353CC}">
              <c16:uniqueId val="{00000002-FEC6-4129-835D-FCB29AFD0D9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00150384"/>
        <c:axId val="1300150864"/>
      </c:barChart>
      <c:catAx>
        <c:axId val="1300150384"/>
        <c:scaling>
          <c:orientation val="minMax"/>
        </c:scaling>
        <c:delete val="0"/>
        <c:axPos val="b"/>
        <c:numFmt formatCode="[$-409]mmmmm;@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150864"/>
        <c:crosses val="autoZero"/>
        <c:auto val="1"/>
        <c:lblAlgn val="ctr"/>
        <c:lblOffset val="100"/>
        <c:noMultiLvlLbl val="0"/>
        <c:extLst/>
      </c:catAx>
      <c:valAx>
        <c:axId val="130015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15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45045248931625"/>
          <c:y val="0.85982396706840891"/>
          <c:w val="0.60531179629181486"/>
          <c:h val="0.125118149486510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Marketing Performance Case Study (version 3).xlsx]PivotChartTable1</c:name>
    <c:fmtId val="1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CPM by Month</a:t>
            </a:r>
          </a:p>
        </c:rich>
      </c:tx>
      <c:layout>
        <c:manualLayout>
          <c:xMode val="edge"/>
          <c:yMode val="edge"/>
          <c:x val="0.38709789102995285"/>
          <c:y val="5.67315588618907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3553199066197121E-2"/>
          <c:y val="0.17496468769624657"/>
          <c:w val="0.86909310331183476"/>
          <c:h val="0.61900932322110047"/>
        </c:manualLayout>
      </c:layout>
      <c:barChart>
        <c:barDir val="col"/>
        <c:grouping val="clustered"/>
        <c:varyColors val="0"/>
        <c:ser>
          <c:idx val="0"/>
          <c:order val="0"/>
          <c:tx>
            <c:v>Brand Search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81.714864683406788</c:v>
              </c:pt>
              <c:pt idx="1">
                <c:v>106.15526530954527</c:v>
              </c:pt>
              <c:pt idx="2">
                <c:v>96.136343936898669</c:v>
              </c:pt>
            </c:numLit>
          </c:val>
          <c:extLst>
            <c:ext xmlns:c16="http://schemas.microsoft.com/office/drawing/2014/chart" uri="{C3380CC4-5D6E-409C-BE32-E72D297353CC}">
              <c16:uniqueId val="{00000000-B243-4E90-BE29-18987E000933}"/>
            </c:ext>
          </c:extLst>
        </c:ser>
        <c:ser>
          <c:idx val="1"/>
          <c:order val="1"/>
          <c:tx>
            <c:v>Non-Brand Search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87.926016336494229</c:v>
              </c:pt>
              <c:pt idx="1">
                <c:v>99.506508976431547</c:v>
              </c:pt>
              <c:pt idx="2">
                <c:v>213.9097883695934</c:v>
              </c:pt>
            </c:numLit>
          </c:val>
          <c:extLst>
            <c:ext xmlns:c16="http://schemas.microsoft.com/office/drawing/2014/chart" uri="{C3380CC4-5D6E-409C-BE32-E72D297353CC}">
              <c16:uniqueId val="{00000001-B243-4E90-BE29-18987E0009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03198656"/>
        <c:axId val="1903202016"/>
      </c:barChart>
      <c:catAx>
        <c:axId val="190319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3202016"/>
        <c:crosses val="autoZero"/>
        <c:auto val="1"/>
        <c:lblAlgn val="ctr"/>
        <c:lblOffset val="100"/>
        <c:noMultiLvlLbl val="0"/>
        <c:extLst/>
      </c:catAx>
      <c:valAx>
        <c:axId val="190320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3198656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44320025323468"/>
          <c:y val="0.82731694121056953"/>
          <c:w val="0.40611086930716578"/>
          <c:h val="0.15413323027873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Marketing Performance Case Study New.xlsx]PivotChartTable2</c:name>
    <c:fmtId val="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Click-Through Rate (CTR)</a:t>
            </a:r>
          </a:p>
        </c:rich>
      </c:tx>
      <c:layout>
        <c:manualLayout>
          <c:xMode val="edge"/>
          <c:yMode val="edge"/>
          <c:x val="0.31995588177106005"/>
          <c:y val="7.14554852422588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3553199066197121E-2"/>
          <c:y val="0.22404444229747356"/>
          <c:w val="0.86909310331183476"/>
          <c:h val="0.6081112989710642"/>
        </c:manualLayout>
      </c:layout>
      <c:barChart>
        <c:barDir val="col"/>
        <c:grouping val="clustered"/>
        <c:varyColors val="0"/>
        <c:ser>
          <c:idx val="0"/>
          <c:order val="0"/>
          <c:tx>
            <c:v>Brand Search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0.00%</c:formatCode>
              <c:ptCount val="1"/>
              <c:pt idx="0">
                <c:v>1.2992696939687626E-2</c:v>
              </c:pt>
            </c:numLit>
          </c:val>
          <c:extLst>
            <c:ext xmlns:c16="http://schemas.microsoft.com/office/drawing/2014/chart" uri="{C3380CC4-5D6E-409C-BE32-E72D297353CC}">
              <c16:uniqueId val="{00000000-1F15-401A-A51C-E47C21F93B34}"/>
            </c:ext>
          </c:extLst>
        </c:ser>
        <c:ser>
          <c:idx val="1"/>
          <c:order val="1"/>
          <c:tx>
            <c:v>Non-Brand Search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0.00%</c:formatCode>
              <c:ptCount val="1"/>
              <c:pt idx="0">
                <c:v>1.1680281196990865E-2</c:v>
              </c:pt>
            </c:numLit>
          </c:val>
          <c:extLst>
            <c:ext xmlns:c16="http://schemas.microsoft.com/office/drawing/2014/chart" uri="{C3380CC4-5D6E-409C-BE32-E72D297353CC}">
              <c16:uniqueId val="{00000001-1F15-401A-A51C-E47C21F93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4977200"/>
        <c:axId val="1584982000"/>
      </c:barChart>
      <c:catAx>
        <c:axId val="15849772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84982000"/>
        <c:crosses val="autoZero"/>
        <c:auto val="1"/>
        <c:lblAlgn val="ctr"/>
        <c:lblOffset val="100"/>
        <c:noMultiLvlLbl val="0"/>
        <c:extLst/>
      </c:catAx>
      <c:valAx>
        <c:axId val="1584982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977200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Marketing Performance Case Study New (version 2).xlsb]PivotChartTable1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Cost Per Click (CPC) by Month</a:t>
            </a:r>
          </a:p>
        </c:rich>
      </c:tx>
      <c:layout>
        <c:manualLayout>
          <c:xMode val="edge"/>
          <c:yMode val="edge"/>
          <c:x val="0.35178388305177022"/>
          <c:y val="3.70996570213999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0223954417758081E-2"/>
          <c:y val="0.15042481039563305"/>
          <c:w val="0.88985953388992201"/>
          <c:h val="0.68281300420269564"/>
        </c:manualLayout>
      </c:layout>
      <c:barChart>
        <c:barDir val="col"/>
        <c:grouping val="clustered"/>
        <c:varyColors val="0"/>
        <c:ser>
          <c:idx val="0"/>
          <c:order val="0"/>
          <c:tx>
            <c:v>Brand Search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February</c:v>
              </c:pt>
              <c:pt idx="1">
                <c:v>January</c:v>
              </c:pt>
              <c:pt idx="2">
                <c:v>March</c:v>
              </c:pt>
            </c:strLit>
          </c:cat>
          <c:val>
            <c:numLit>
              <c:formatCode>"$"#,##0.00</c:formatCode>
              <c:ptCount val="3"/>
              <c:pt idx="0">
                <c:v>8.1669354838709669</c:v>
              </c:pt>
              <c:pt idx="1">
                <c:v>6.291353383458647</c:v>
              </c:pt>
              <c:pt idx="2">
                <c:v>7.400333611342786</c:v>
              </c:pt>
            </c:numLit>
          </c:val>
          <c:extLst>
            <c:ext xmlns:c16="http://schemas.microsoft.com/office/drawing/2014/chart" uri="{C3380CC4-5D6E-409C-BE32-E72D297353CC}">
              <c16:uniqueId val="{00000000-CFA9-4E48-952C-E58ACD7FCA30}"/>
            </c:ext>
          </c:extLst>
        </c:ser>
        <c:ser>
          <c:idx val="1"/>
          <c:order val="1"/>
          <c:tx>
            <c:v>Non-Brand Search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February</c:v>
              </c:pt>
              <c:pt idx="1">
                <c:v>January</c:v>
              </c:pt>
              <c:pt idx="2">
                <c:v>March</c:v>
              </c:pt>
            </c:strLit>
          </c:cat>
          <c:val>
            <c:numLit>
              <c:formatCode>"$"#,##0.00</c:formatCode>
              <c:ptCount val="3"/>
              <c:pt idx="0">
                <c:v>8.2943262411347511</c:v>
              </c:pt>
              <c:pt idx="1">
                <c:v>7.3278560250391234</c:v>
              </c:pt>
              <c:pt idx="2">
                <c:v>17.84080370942813</c:v>
              </c:pt>
            </c:numLit>
          </c:val>
          <c:extLst>
            <c:ext xmlns:c16="http://schemas.microsoft.com/office/drawing/2014/chart" uri="{C3380CC4-5D6E-409C-BE32-E72D297353CC}">
              <c16:uniqueId val="{00000001-CFA9-4E48-952C-E58ACD7FCA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5948528"/>
        <c:axId val="1145950448"/>
      </c:barChart>
      <c:catAx>
        <c:axId val="114594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50448"/>
        <c:crosses val="autoZero"/>
        <c:auto val="1"/>
        <c:lblAlgn val="ctr"/>
        <c:lblOffset val="100"/>
        <c:noMultiLvlLbl val="0"/>
        <c:extLst/>
      </c:catAx>
      <c:valAx>
        <c:axId val="1145950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594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885773953178455"/>
          <c:y val="0.87639669581179658"/>
          <c:w val="0.40611086930716578"/>
          <c:h val="0.11977740205787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1).xlsb]PivotChartTable1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Cost</a:t>
            </a:r>
            <a:r>
              <a:rPr lang="en-US" baseline="0"/>
              <a:t> Per Sales Qualified Lead</a:t>
            </a:r>
            <a:endParaRPr lang="en-US"/>
          </a:p>
        </c:rich>
      </c:tx>
      <c:layout>
        <c:manualLayout>
          <c:xMode val="edge"/>
          <c:yMode val="edge"/>
          <c:x val="0.27472361809045226"/>
          <c:y val="4.69156079416453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2916867803584853"/>
          <c:y val="0.20932051591710546"/>
          <c:w val="0.84319313100937765"/>
          <c:h val="0.51925646104052947"/>
        </c:manualLayout>
      </c:layout>
      <c:barChart>
        <c:barDir val="col"/>
        <c:grouping val="clustered"/>
        <c:varyColors val="0"/>
        <c:ser>
          <c:idx val="0"/>
          <c:order val="0"/>
          <c:tx>
            <c:v>Brand Search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215.93548387096774</c:v>
              </c:pt>
              <c:pt idx="1">
                <c:v>273.70270270270271</c:v>
              </c:pt>
              <c:pt idx="2">
                <c:v>253.51428571428571</c:v>
              </c:pt>
            </c:numLit>
          </c:val>
          <c:extLst>
            <c:ext xmlns:c16="http://schemas.microsoft.com/office/drawing/2014/chart" uri="{C3380CC4-5D6E-409C-BE32-E72D297353CC}">
              <c16:uniqueId val="{00000000-249B-4727-B4D5-1E3E78742638}"/>
            </c:ext>
          </c:extLst>
        </c:ser>
        <c:ser>
          <c:idx val="1"/>
          <c:order val="1"/>
          <c:tx>
            <c:v>Non-Brand Search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246.44736842105263</c:v>
              </c:pt>
              <c:pt idx="1">
                <c:v>283.5151515151515</c:v>
              </c:pt>
              <c:pt idx="2">
                <c:v>607.52631578947364</c:v>
              </c:pt>
            </c:numLit>
          </c:val>
          <c:extLst>
            <c:ext xmlns:c16="http://schemas.microsoft.com/office/drawing/2014/chart" uri="{C3380CC4-5D6E-409C-BE32-E72D297353CC}">
              <c16:uniqueId val="{00000001-249B-4727-B4D5-1E3E78742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7459344"/>
        <c:axId val="1507459824"/>
      </c:barChart>
      <c:catAx>
        <c:axId val="150745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824"/>
        <c:crosses val="autoZero"/>
        <c:auto val="1"/>
        <c:lblAlgn val="ctr"/>
        <c:lblOffset val="100"/>
        <c:noMultiLvlLbl val="0"/>
        <c:extLst/>
      </c:catAx>
      <c:valAx>
        <c:axId val="1507459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344"/>
        <c:crosses val="autoZero"/>
        <c:crossBetween val="between"/>
        <c:majorUnit val="250"/>
        <c:extLst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 (version 1).xlsb]PivotChartTable1</c:name>
    <c:fmtId val="3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Lead-to-MQL</a:t>
            </a:r>
            <a:r>
              <a:rPr lang="en-US" baseline="0" dirty="0"/>
              <a:t> Rate</a:t>
            </a:r>
            <a:endParaRPr lang="en-US" dirty="0"/>
          </a:p>
        </c:rich>
      </c:tx>
      <c:layout>
        <c:manualLayout>
          <c:xMode val="edge"/>
          <c:yMode val="edge"/>
          <c:x val="0.43050251256281408"/>
          <c:y val="4.200763248152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2916867803584853"/>
          <c:y val="0.20932051591710546"/>
          <c:w val="0.84319313100937765"/>
          <c:h val="0.57815216656200186"/>
        </c:manualLayout>
      </c:layout>
      <c:barChart>
        <c:barDir val="col"/>
        <c:grouping val="clustered"/>
        <c:varyColors val="0"/>
        <c:ser>
          <c:idx val="0"/>
          <c:order val="0"/>
          <c:tx>
            <c:v>Brand Search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0.49809160305343514</c:v>
              </c:pt>
            </c:numLit>
          </c:val>
          <c:extLst>
            <c:ext xmlns:c16="http://schemas.microsoft.com/office/drawing/2014/chart" uri="{C3380CC4-5D6E-409C-BE32-E72D297353CC}">
              <c16:uniqueId val="{00000000-EF94-4E0E-B0AC-1109765C6BBC}"/>
            </c:ext>
          </c:extLst>
        </c:ser>
        <c:ser>
          <c:idx val="1"/>
          <c:order val="1"/>
          <c:tx>
            <c:v>Non-Brand Search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0.49671772428884026</c:v>
              </c:pt>
            </c:numLit>
          </c:val>
          <c:extLst>
            <c:ext xmlns:c16="http://schemas.microsoft.com/office/drawing/2014/chart" uri="{C3380CC4-5D6E-409C-BE32-E72D297353CC}">
              <c16:uniqueId val="{00000001-EF94-4E0E-B0AC-1109765C6B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7459344"/>
        <c:axId val="1507459824"/>
      </c:barChart>
      <c:catAx>
        <c:axId val="150745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824"/>
        <c:crosses val="autoZero"/>
        <c:auto val="1"/>
        <c:lblAlgn val="ctr"/>
        <c:lblOffset val="100"/>
        <c:noMultiLvlLbl val="0"/>
        <c:extLst/>
      </c:catAx>
      <c:valAx>
        <c:axId val="15074598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344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 (version 1).xlsb]PivotChartTable1</c:name>
    <c:fmtId val="3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MQL-to-SQL Rate</a:t>
            </a:r>
          </a:p>
        </c:rich>
      </c:tx>
      <c:layout>
        <c:manualLayout>
          <c:xMode val="edge"/>
          <c:yMode val="edge"/>
          <c:x val="0.43050251256281408"/>
          <c:y val="4.200763248152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2916867803584853"/>
          <c:y val="0.20932051591710546"/>
          <c:w val="0.84319313100937765"/>
          <c:h val="0.57815216656200186"/>
        </c:manualLayout>
      </c:layout>
      <c:barChart>
        <c:barDir val="col"/>
        <c:grouping val="clustered"/>
        <c:varyColors val="0"/>
        <c:ser>
          <c:idx val="0"/>
          <c:order val="0"/>
          <c:tx>
            <c:v>Brand Search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0.3946360153256705</c:v>
              </c:pt>
            </c:numLit>
          </c:val>
          <c:extLst>
            <c:ext xmlns:c16="http://schemas.microsoft.com/office/drawing/2014/chart" uri="{C3380CC4-5D6E-409C-BE32-E72D297353CC}">
              <c16:uniqueId val="{00000000-5C5B-40F8-8F0D-BE9F9FEB96CC}"/>
            </c:ext>
          </c:extLst>
        </c:ser>
        <c:ser>
          <c:idx val="1"/>
          <c:order val="1"/>
          <c:tx>
            <c:v>Non-Brand Search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0.3964757709251101</c:v>
              </c:pt>
            </c:numLit>
          </c:val>
          <c:extLst>
            <c:ext xmlns:c16="http://schemas.microsoft.com/office/drawing/2014/chart" uri="{C3380CC4-5D6E-409C-BE32-E72D297353CC}">
              <c16:uniqueId val="{00000001-5C5B-40F8-8F0D-BE9F9FEB96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7459344"/>
        <c:axId val="1507459824"/>
      </c:barChart>
      <c:catAx>
        <c:axId val="150745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824"/>
        <c:crosses val="autoZero"/>
        <c:auto val="1"/>
        <c:lblAlgn val="ctr"/>
        <c:lblOffset val="100"/>
        <c:noMultiLvlLbl val="0"/>
        <c:extLst/>
      </c:catAx>
      <c:valAx>
        <c:axId val="15074598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344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1).xlsx]PivotChartTable2</c:name>
    <c:fmtId val="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Cost Per Revenue</a:t>
            </a:r>
            <a:r>
              <a:rPr lang="en-US" baseline="0"/>
              <a:t> Dollar (CPR) by Month</a:t>
            </a:r>
            <a:endParaRPr lang="en-US"/>
          </a:p>
        </c:rich>
      </c:tx>
      <c:layout>
        <c:manualLayout>
          <c:xMode val="edge"/>
          <c:yMode val="edge"/>
          <c:x val="0.21608040201005024"/>
          <c:y val="6.1639534322013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8917421754441506E-2"/>
          <c:y val="0.21913646683735086"/>
          <c:w val="0.86802516519605899"/>
          <c:h val="0.60467803487754201"/>
        </c:manualLayout>
      </c:layout>
      <c:barChart>
        <c:barDir val="col"/>
        <c:grouping val="clustered"/>
        <c:varyColors val="0"/>
        <c:ser>
          <c:idx val="0"/>
          <c:order val="0"/>
          <c:tx>
            <c:v>Brand Search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8.6374193548387102E-2</c:v>
              </c:pt>
              <c:pt idx="1">
                <c:v>0.10948108108108108</c:v>
              </c:pt>
              <c:pt idx="2">
                <c:v>0.10140571428571428</c:v>
              </c:pt>
            </c:numLit>
          </c:val>
          <c:extLst>
            <c:ext xmlns:c16="http://schemas.microsoft.com/office/drawing/2014/chart" uri="{C3380CC4-5D6E-409C-BE32-E72D297353CC}">
              <c16:uniqueId val="{00000000-C2F4-4B02-A25D-234A85DC3655}"/>
            </c:ext>
          </c:extLst>
        </c:ser>
        <c:ser>
          <c:idx val="1"/>
          <c:order val="1"/>
          <c:tx>
            <c:v>Non-Brand Search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9.8578947368421058E-2</c:v>
              </c:pt>
              <c:pt idx="1">
                <c:v>0.11340606060606061</c:v>
              </c:pt>
              <c:pt idx="2">
                <c:v>0.24301052631578948</c:v>
              </c:pt>
            </c:numLit>
          </c:val>
          <c:extLst>
            <c:ext xmlns:c16="http://schemas.microsoft.com/office/drawing/2014/chart" uri="{C3380CC4-5D6E-409C-BE32-E72D297353CC}">
              <c16:uniqueId val="{00000001-C2F4-4B02-A25D-234A85DC36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0227488"/>
        <c:axId val="590229888"/>
      </c:barChart>
      <c:catAx>
        <c:axId val="59022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229888"/>
        <c:crosses val="autoZero"/>
        <c:auto val="1"/>
        <c:lblAlgn val="ctr"/>
        <c:lblOffset val="100"/>
        <c:noMultiLvlLbl val="0"/>
        <c:extLst/>
      </c:catAx>
      <c:valAx>
        <c:axId val="59022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227488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605982669251768"/>
          <c:y val="0.88130467127191925"/>
          <c:w val="0.40285502314723221"/>
          <c:h val="0.11486942659774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1).xlsx]PivotChartTable2</c:name>
    <c:fmtId val="1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Return on Investment (ROI) </a:t>
            </a:r>
            <a:r>
              <a:rPr lang="en-US" baseline="0"/>
              <a:t>by Month</a:t>
            </a:r>
            <a:endParaRPr lang="en-US"/>
          </a:p>
        </c:rich>
      </c:tx>
      <c:layout>
        <c:manualLayout>
          <c:xMode val="edge"/>
          <c:yMode val="edge"/>
          <c:x val="0.24120603015075376"/>
          <c:y val="6.1639534322013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8917421754441506E-2"/>
          <c:y val="0.21913646683735086"/>
          <c:w val="0.86802516519605899"/>
          <c:h val="0.54578232935606974"/>
        </c:manualLayout>
      </c:layout>
      <c:barChart>
        <c:barDir val="col"/>
        <c:grouping val="clustered"/>
        <c:varyColors val="0"/>
        <c:ser>
          <c:idx val="0"/>
          <c:order val="0"/>
          <c:tx>
            <c:v>Brand Search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0.0%</c:formatCode>
              <c:ptCount val="3"/>
              <c:pt idx="0">
                <c:v>10.57753211831491</c:v>
              </c:pt>
              <c:pt idx="1">
                <c:v>8.1339982225733181</c:v>
              </c:pt>
              <c:pt idx="2">
                <c:v>8.8613772117660314</c:v>
              </c:pt>
            </c:numLit>
          </c:val>
          <c:extLst>
            <c:ext xmlns:c16="http://schemas.microsoft.com/office/drawing/2014/chart" uri="{C3380CC4-5D6E-409C-BE32-E72D297353CC}">
              <c16:uniqueId val="{00000000-77A3-43C0-9834-3F18F8AB1BD3}"/>
            </c:ext>
          </c:extLst>
        </c:ser>
        <c:ser>
          <c:idx val="1"/>
          <c:order val="1"/>
          <c:tx>
            <c:v>Non-Brand Search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0.0%</c:formatCode>
              <c:ptCount val="3"/>
              <c:pt idx="0">
                <c:v>9.1441537640149484</c:v>
              </c:pt>
              <c:pt idx="1">
                <c:v>7.817870884993587</c:v>
              </c:pt>
              <c:pt idx="2">
                <c:v>3.1150480810881054</c:v>
              </c:pt>
            </c:numLit>
          </c:val>
          <c:extLst>
            <c:ext xmlns:c16="http://schemas.microsoft.com/office/drawing/2014/chart" uri="{C3380CC4-5D6E-409C-BE32-E72D297353CC}">
              <c16:uniqueId val="{00000001-77A3-43C0-9834-3F18F8AB1B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90227488"/>
        <c:axId val="590229888"/>
      </c:barChart>
      <c:catAx>
        <c:axId val="59022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229888"/>
        <c:crosses val="autoZero"/>
        <c:auto val="1"/>
        <c:lblAlgn val="ctr"/>
        <c:lblOffset val="100"/>
        <c:noMultiLvlLbl val="0"/>
        <c:extLst/>
      </c:catAx>
      <c:valAx>
        <c:axId val="590229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227488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5723895065881"/>
          <c:y val="0.77332921114921971"/>
          <c:w val="0.40285502314723221"/>
          <c:h val="0.154133230278730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1).xlsx]PivotChartTable1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Win Rate</a:t>
            </a:r>
          </a:p>
        </c:rich>
      </c:tx>
      <c:layout>
        <c:manualLayout>
          <c:xMode val="edge"/>
          <c:yMode val="edge"/>
          <c:x val="0.42503125865548214"/>
          <c:y val="7.14554852422588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4658726704388088E-2"/>
          <c:y val="0.22895241775759625"/>
          <c:w val="0.87770308234083805"/>
          <c:h val="0.57216211777208825"/>
        </c:manualLayout>
      </c:layout>
      <c:barChart>
        <c:barDir val="col"/>
        <c:grouping val="clustered"/>
        <c:varyColors val="0"/>
        <c:ser>
          <c:idx val="0"/>
          <c:order val="0"/>
          <c:tx>
            <c:v>Brand Search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0.625</c:v>
              </c:pt>
            </c:numLit>
          </c:val>
          <c:extLst>
            <c:ext xmlns:c16="http://schemas.microsoft.com/office/drawing/2014/chart" uri="{C3380CC4-5D6E-409C-BE32-E72D297353CC}">
              <c16:uniqueId val="{00000000-4976-4B52-8DBF-611FB76FD6EC}"/>
            </c:ext>
          </c:extLst>
        </c:ser>
        <c:ser>
          <c:idx val="1"/>
          <c:order val="1"/>
          <c:tx>
            <c:v>Non-Brand Search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0.625</c:v>
              </c:pt>
            </c:numLit>
          </c:val>
          <c:extLst>
            <c:ext xmlns:c16="http://schemas.microsoft.com/office/drawing/2014/chart" uri="{C3380CC4-5D6E-409C-BE32-E72D297353CC}">
              <c16:uniqueId val="{00000001-4976-4B52-8DBF-611FB76FD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6414000"/>
        <c:axId val="2006422160"/>
      </c:barChart>
      <c:catAx>
        <c:axId val="200641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422160"/>
        <c:crosses val="autoZero"/>
        <c:auto val="1"/>
        <c:lblAlgn val="ctr"/>
        <c:lblOffset val="100"/>
        <c:noMultiLvlLbl val="0"/>
        <c:extLst/>
      </c:catAx>
      <c:valAx>
        <c:axId val="200642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6414000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1).xlsx]PivotChartTable1</c:name>
    <c:fmtId val="1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Lead to MQL Rate</a:t>
            </a:r>
          </a:p>
        </c:rich>
      </c:tx>
      <c:layout>
        <c:manualLayout>
          <c:xMode val="edge"/>
          <c:yMode val="edge"/>
          <c:x val="0.4253076405650299"/>
          <c:y val="6.65475097821361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611601313654889"/>
          <c:y val="0.24814260180667599"/>
          <c:w val="0.86624579590867723"/>
          <c:h val="0.52352408096227232"/>
        </c:manualLayout>
      </c:layout>
      <c:barChart>
        <c:barDir val="col"/>
        <c:grouping val="clustered"/>
        <c:varyColors val="0"/>
        <c:ser>
          <c:idx val="0"/>
          <c:order val="0"/>
          <c:tx>
            <c:v>Nurture Stream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0.49765258215962443</c:v>
              </c:pt>
            </c:numLit>
          </c:val>
          <c:extLst>
            <c:ext xmlns:c16="http://schemas.microsoft.com/office/drawing/2014/chart" uri="{C3380CC4-5D6E-409C-BE32-E72D297353CC}">
              <c16:uniqueId val="{00000000-A959-422E-BE16-B8C393F59F2C}"/>
            </c:ext>
          </c:extLst>
        </c:ser>
        <c:ser>
          <c:idx val="1"/>
          <c:order val="1"/>
          <c:tx>
            <c:v>Product Launch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0.49911816578483242</c:v>
              </c:pt>
            </c:numLit>
          </c:val>
          <c:extLst>
            <c:ext xmlns:c16="http://schemas.microsoft.com/office/drawing/2014/chart" uri="{C3380CC4-5D6E-409C-BE32-E72D297353CC}">
              <c16:uniqueId val="{00000001-A959-422E-BE16-B8C393F59F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6502127"/>
        <c:axId val="716489167"/>
      </c:barChart>
      <c:catAx>
        <c:axId val="7165021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6489167"/>
        <c:crosses val="autoZero"/>
        <c:auto val="1"/>
        <c:lblAlgn val="ctr"/>
        <c:lblOffset val="100"/>
        <c:noMultiLvlLbl val="0"/>
        <c:extLst/>
      </c:catAx>
      <c:valAx>
        <c:axId val="71648916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6502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Marketing Performance Case Study (version 1).xlsb]PivotChartTable1</c:name>
    <c:fmtId val="2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tx1"/>
                </a:solidFill>
              </a:rPr>
              <a:t>Cost Per Click (CPC) by Month</a:t>
            </a:r>
          </a:p>
        </c:rich>
      </c:tx>
      <c:layout>
        <c:manualLayout>
          <c:xMode val="edge"/>
          <c:yMode val="edge"/>
          <c:x val="0.40325284449050974"/>
          <c:y val="6.99564168386036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#,##0.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1512149145733701"/>
          <c:y val="0.17788473754893416"/>
          <c:w val="0.85462807441992095"/>
          <c:h val="0.60706421779471653"/>
        </c:manualLayout>
      </c:layout>
      <c:barChart>
        <c:barDir val="col"/>
        <c:grouping val="clustered"/>
        <c:varyColors val="0"/>
        <c:ser>
          <c:idx val="0"/>
          <c:order val="0"/>
          <c:tx>
            <c:v>Facebook Prospecting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6.093106535362578</c:v>
              </c:pt>
              <c:pt idx="1">
                <c:v>6.9753424657534246</c:v>
              </c:pt>
              <c:pt idx="2">
                <c:v>10.883763837638377</c:v>
              </c:pt>
            </c:numLit>
          </c:val>
          <c:extLst>
            <c:ext xmlns:c16="http://schemas.microsoft.com/office/drawing/2014/chart" uri="{C3380CC4-5D6E-409C-BE32-E72D297353CC}">
              <c16:uniqueId val="{00000000-FAC0-4179-82F5-DC3132CEE262}"/>
            </c:ext>
          </c:extLst>
        </c:ser>
        <c:ser>
          <c:idx val="1"/>
          <c:order val="1"/>
          <c:tx>
            <c:v>LinkedIn Paid Ads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9.2929745889387139</c:v>
              </c:pt>
              <c:pt idx="1">
                <c:v>6.7218442932728646</c:v>
              </c:pt>
              <c:pt idx="2">
                <c:v>6.6689320388349511</c:v>
              </c:pt>
            </c:numLit>
          </c:val>
          <c:extLst>
            <c:ext xmlns:c16="http://schemas.microsoft.com/office/drawing/2014/chart" uri="{C3380CC4-5D6E-409C-BE32-E72D297353CC}">
              <c16:uniqueId val="{00000001-FAC0-4179-82F5-DC3132CEE262}"/>
            </c:ext>
          </c:extLst>
        </c:ser>
        <c:ser>
          <c:idx val="2"/>
          <c:order val="2"/>
          <c:tx>
            <c:v>Reddit Prospecting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1">
                <c:v>2.5157360406091369</c:v>
              </c:pt>
              <c:pt idx="2">
                <c:v>1.7010471204188482</c:v>
              </c:pt>
            </c:numLit>
          </c:val>
          <c:extLst>
            <c:ext xmlns:c16="http://schemas.microsoft.com/office/drawing/2014/chart" uri="{C3380CC4-5D6E-409C-BE32-E72D297353CC}">
              <c16:uniqueId val="{00000002-FAC0-4179-82F5-DC3132CEE2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00150384"/>
        <c:axId val="1300150864"/>
      </c:barChart>
      <c:catAx>
        <c:axId val="1300150384"/>
        <c:scaling>
          <c:orientation val="minMax"/>
        </c:scaling>
        <c:delete val="0"/>
        <c:axPos val="b"/>
        <c:numFmt formatCode="[$-409]mm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150864"/>
        <c:crosses val="autoZero"/>
        <c:auto val="1"/>
        <c:lblAlgn val="ctr"/>
        <c:lblOffset val="100"/>
        <c:noMultiLvlLbl val="0"/>
        <c:extLst/>
      </c:catAx>
      <c:valAx>
        <c:axId val="130015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150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45045248931625"/>
          <c:y val="0.85982396706840891"/>
          <c:w val="0.60531179629181486"/>
          <c:h val="0.125118149486510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1).xlsx]PivotChartTable1</c:name>
    <c:fmtId val="1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MQL to SQL Rate</a:t>
            </a:r>
          </a:p>
        </c:rich>
      </c:tx>
      <c:layout>
        <c:manualLayout>
          <c:xMode val="edge"/>
          <c:yMode val="edge"/>
          <c:x val="0.4253076405650299"/>
          <c:y val="6.1639534322013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611601313654889"/>
          <c:y val="0.24814260180667599"/>
          <c:w val="0.86624579590867723"/>
          <c:h val="0.52352408096227232"/>
        </c:manualLayout>
      </c:layout>
      <c:barChart>
        <c:barDir val="col"/>
        <c:grouping val="clustered"/>
        <c:varyColors val="0"/>
        <c:ser>
          <c:idx val="0"/>
          <c:order val="0"/>
          <c:tx>
            <c:v>Nurture Stream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0.39150943396226418</c:v>
              </c:pt>
            </c:numLit>
          </c:val>
          <c:extLst>
            <c:ext xmlns:c16="http://schemas.microsoft.com/office/drawing/2014/chart" uri="{C3380CC4-5D6E-409C-BE32-E72D297353CC}">
              <c16:uniqueId val="{00000000-309D-4DCC-98EF-57FE40C0E409}"/>
            </c:ext>
          </c:extLst>
        </c:ser>
        <c:ser>
          <c:idx val="1"/>
          <c:order val="1"/>
          <c:tx>
            <c:v>Product Launch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0.39575971731448761</c:v>
              </c:pt>
            </c:numLit>
          </c:val>
          <c:extLst>
            <c:ext xmlns:c16="http://schemas.microsoft.com/office/drawing/2014/chart" uri="{C3380CC4-5D6E-409C-BE32-E72D297353CC}">
              <c16:uniqueId val="{00000001-309D-4DCC-98EF-57FE40C0E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6502127"/>
        <c:axId val="716489167"/>
      </c:barChart>
      <c:catAx>
        <c:axId val="7165021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6489167"/>
        <c:crosses val="autoZero"/>
        <c:auto val="1"/>
        <c:lblAlgn val="ctr"/>
        <c:lblOffset val="100"/>
        <c:noMultiLvlLbl val="0"/>
        <c:extLst/>
      </c:catAx>
      <c:valAx>
        <c:axId val="71648916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6502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1).xlsx]PivotChartTable1</c:name>
    <c:fmtId val="19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Click Through Rate (CTR)</a:t>
            </a:r>
          </a:p>
        </c:rich>
      </c:tx>
      <c:layout>
        <c:manualLayout>
          <c:xMode val="edge"/>
          <c:yMode val="edge"/>
          <c:x val="0.33"/>
          <c:y val="4.200763248152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2916867803584853"/>
          <c:y val="0.20932051591710546"/>
          <c:w val="0.84319313100937765"/>
          <c:h val="0.51925646104052947"/>
        </c:manualLayout>
      </c:layout>
      <c:barChart>
        <c:barDir val="col"/>
        <c:grouping val="clustered"/>
        <c:varyColors val="0"/>
        <c:ser>
          <c:idx val="0"/>
          <c:order val="0"/>
          <c:tx>
            <c:v>Nurture Stream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1.09940148413412E-2</c:v>
              </c:pt>
            </c:numLit>
          </c:val>
          <c:extLst>
            <c:ext xmlns:c16="http://schemas.microsoft.com/office/drawing/2014/chart" uri="{C3380CC4-5D6E-409C-BE32-E72D297353CC}">
              <c16:uniqueId val="{00000000-8184-445D-93F8-9AA9082DF76E}"/>
            </c:ext>
          </c:extLst>
        </c:ser>
        <c:ser>
          <c:idx val="1"/>
          <c:order val="1"/>
          <c:tx>
            <c:v>Product Launch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1.299654339953912E-2</c:v>
              </c:pt>
            </c:numLit>
          </c:val>
          <c:extLst>
            <c:ext xmlns:c16="http://schemas.microsoft.com/office/drawing/2014/chart" uri="{C3380CC4-5D6E-409C-BE32-E72D297353CC}">
              <c16:uniqueId val="{00000001-8184-445D-93F8-9AA9082DF7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7459344"/>
        <c:axId val="1507459824"/>
      </c:barChart>
      <c:catAx>
        <c:axId val="150745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824"/>
        <c:crosses val="autoZero"/>
        <c:auto val="1"/>
        <c:lblAlgn val="ctr"/>
        <c:lblOffset val="100"/>
        <c:noMultiLvlLbl val="0"/>
        <c:extLst/>
      </c:catAx>
      <c:valAx>
        <c:axId val="15074598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344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Data (version 1).xlsx]PivotChartTable1</c:name>
    <c:fmtId val="2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Win Rate</a:t>
            </a:r>
          </a:p>
        </c:rich>
      </c:tx>
      <c:layout>
        <c:manualLayout>
          <c:xMode val="edge"/>
          <c:yMode val="edge"/>
          <c:x val="0.43050251256281408"/>
          <c:y val="4.200763248152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2916867803584853"/>
          <c:y val="0.20932051591710546"/>
          <c:w val="0.84319313100937765"/>
          <c:h val="0.57815216656200186"/>
        </c:manualLayout>
      </c:layout>
      <c:barChart>
        <c:barDir val="col"/>
        <c:grouping val="clustered"/>
        <c:varyColors val="0"/>
        <c:ser>
          <c:idx val="0"/>
          <c:order val="0"/>
          <c:tx>
            <c:v>Nurture Stream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0.625</c:v>
              </c:pt>
            </c:numLit>
          </c:val>
          <c:extLst>
            <c:ext xmlns:c16="http://schemas.microsoft.com/office/drawing/2014/chart" uri="{C3380CC4-5D6E-409C-BE32-E72D297353CC}">
              <c16:uniqueId val="{00000000-4757-4338-9FDB-CA8F03FE531A}"/>
            </c:ext>
          </c:extLst>
        </c:ser>
        <c:ser>
          <c:idx val="1"/>
          <c:order val="1"/>
          <c:tx>
            <c:v>Product Launch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0.625</c:v>
              </c:pt>
            </c:numLit>
          </c:val>
          <c:extLst>
            <c:ext xmlns:c16="http://schemas.microsoft.com/office/drawing/2014/chart" uri="{C3380CC4-5D6E-409C-BE32-E72D297353CC}">
              <c16:uniqueId val="{00000001-4757-4338-9FDB-CA8F03FE5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7459344"/>
        <c:axId val="1507459824"/>
      </c:barChart>
      <c:catAx>
        <c:axId val="150745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824"/>
        <c:crosses val="autoZero"/>
        <c:auto val="1"/>
        <c:lblAlgn val="ctr"/>
        <c:lblOffset val="100"/>
        <c:noMultiLvlLbl val="0"/>
        <c:extLst/>
      </c:catAx>
      <c:valAx>
        <c:axId val="15074598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7459344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Marketing Performance Case Study (version 2).xlsx]PivotChartTable2</c:name>
    <c:fmtId val="1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Click-Through Rate (CTR)</a:t>
            </a:r>
          </a:p>
        </c:rich>
      </c:tx>
      <c:layout>
        <c:manualLayout>
          <c:xMode val="edge"/>
          <c:yMode val="edge"/>
          <c:x val="0.31260673445970011"/>
          <c:y val="5.18235834017680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2095912634036317E-2"/>
          <c:y val="0.2236027245060625"/>
          <c:w val="0.89026589641118981"/>
          <c:h val="0.53294739384570788"/>
        </c:manualLayout>
      </c:layout>
      <c:barChart>
        <c:barDir val="col"/>
        <c:grouping val="clustered"/>
        <c:varyColors val="0"/>
        <c:ser>
          <c:idx val="0"/>
          <c:order val="0"/>
          <c:tx>
            <c:v>Facebook Prospecting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General</c:formatCode>
              <c:ptCount val="1"/>
              <c:pt idx="0">
                <c:v>9.9959075097196641E-3</c:v>
              </c:pt>
            </c:numLit>
          </c:val>
          <c:extLst>
            <c:ext xmlns:c16="http://schemas.microsoft.com/office/drawing/2014/chart" uri="{C3380CC4-5D6E-409C-BE32-E72D297353CC}">
              <c16:uniqueId val="{00000000-B023-45EB-A831-4887E2EE039A}"/>
            </c:ext>
          </c:extLst>
        </c:ser>
        <c:ser>
          <c:idx val="1"/>
          <c:order val="1"/>
          <c:tx>
            <c:v>LinkedIn Paid Ads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General</c:formatCode>
              <c:ptCount val="1"/>
              <c:pt idx="0">
                <c:v>1.0996408519123636E-2</c:v>
              </c:pt>
            </c:numLit>
          </c:val>
          <c:extLst>
            <c:ext xmlns:c16="http://schemas.microsoft.com/office/drawing/2014/chart" uri="{C3380CC4-5D6E-409C-BE32-E72D297353CC}">
              <c16:uniqueId val="{00000001-B023-45EB-A831-4887E2EE039A}"/>
            </c:ext>
          </c:extLst>
        </c:ser>
        <c:ser>
          <c:idx val="2"/>
          <c:order val="2"/>
          <c:tx>
            <c:v>Reddit Prospecting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General</c:formatCode>
              <c:ptCount val="1"/>
              <c:pt idx="0">
                <c:v>6.5988621236711103E-3</c:v>
              </c:pt>
            </c:numLit>
          </c:val>
          <c:extLst>
            <c:ext xmlns:c16="http://schemas.microsoft.com/office/drawing/2014/chart" uri="{C3380CC4-5D6E-409C-BE32-E72D297353CC}">
              <c16:uniqueId val="{00000002-B023-45EB-A831-4887E2EE03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7719312"/>
        <c:axId val="1047718832"/>
      </c:barChart>
      <c:catAx>
        <c:axId val="1047719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47718832"/>
        <c:crosses val="autoZero"/>
        <c:auto val="1"/>
        <c:lblAlgn val="ctr"/>
        <c:lblOffset val="100"/>
        <c:noMultiLvlLbl val="0"/>
        <c:extLst/>
      </c:catAx>
      <c:valAx>
        <c:axId val="104771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71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Marketing Performance Case Study (version 2).xlsx]PivotChartTable2</c:name>
    <c:fmtId val="2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Lead-to-MQL Rate</a:t>
            </a:r>
          </a:p>
        </c:rich>
      </c:tx>
      <c:layout>
        <c:manualLayout>
          <c:xMode val="edge"/>
          <c:yMode val="edge"/>
          <c:x val="0.31260673445970011"/>
          <c:y val="5.18235834017680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2095912634036317E-2"/>
          <c:y val="0.2236027245060625"/>
          <c:w val="0.89026589641118981"/>
          <c:h val="0.6261989275880393"/>
        </c:manualLayout>
      </c:layout>
      <c:barChart>
        <c:barDir val="col"/>
        <c:grouping val="clustered"/>
        <c:varyColors val="0"/>
        <c:ser>
          <c:idx val="0"/>
          <c:order val="0"/>
          <c:tx>
            <c:v>Facebook Prospecting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B95-4916-ABBD-7E0A924397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0.49771689497716892</c:v>
              </c:pt>
            </c:numLit>
          </c:val>
          <c:extLst>
            <c:ext xmlns:c16="http://schemas.microsoft.com/office/drawing/2014/chart" uri="{C3380CC4-5D6E-409C-BE32-E72D297353CC}">
              <c16:uniqueId val="{00000000-F294-4282-AAD1-E6E86D21ACC1}"/>
            </c:ext>
          </c:extLst>
        </c:ser>
        <c:ser>
          <c:idx val="1"/>
          <c:order val="1"/>
          <c:tx>
            <c:v>LinkedIn Paid Ads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0.5</c:v>
              </c:pt>
            </c:numLit>
          </c:val>
          <c:extLst>
            <c:ext xmlns:c16="http://schemas.microsoft.com/office/drawing/2014/chart" uri="{C3380CC4-5D6E-409C-BE32-E72D297353CC}">
              <c16:uniqueId val="{00000001-F294-4282-AAD1-E6E86D21ACC1}"/>
            </c:ext>
          </c:extLst>
        </c:ser>
        <c:ser>
          <c:idx val="2"/>
          <c:order val="2"/>
          <c:tx>
            <c:v>Reddit Prospecting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0.5</c:v>
              </c:pt>
            </c:numLit>
          </c:val>
          <c:extLst>
            <c:ext xmlns:c16="http://schemas.microsoft.com/office/drawing/2014/chart" uri="{C3380CC4-5D6E-409C-BE32-E72D297353CC}">
              <c16:uniqueId val="{00000002-F294-4282-AAD1-E6E86D21AC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7719312"/>
        <c:axId val="1047718832"/>
      </c:barChart>
      <c:catAx>
        <c:axId val="1047719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47718832"/>
        <c:crosses val="autoZero"/>
        <c:auto val="1"/>
        <c:lblAlgn val="ctr"/>
        <c:lblOffset val="100"/>
        <c:noMultiLvlLbl val="0"/>
        <c:extLst/>
      </c:catAx>
      <c:valAx>
        <c:axId val="10477188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71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MQL-to-SQL Rate</a:t>
            </a:r>
          </a:p>
        </c:rich>
      </c:tx>
      <c:layout>
        <c:manualLayout>
          <c:xMode val="edge"/>
          <c:yMode val="edge"/>
          <c:x val="0.38798361888181065"/>
          <c:y val="3.21916815612772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0.0%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8.2095912634036317E-2"/>
          <c:y val="0.19415487174532631"/>
          <c:w val="0.89026589641118981"/>
          <c:h val="0.66546273126902078"/>
        </c:manualLayout>
      </c:layout>
      <c:barChart>
        <c:barDir val="col"/>
        <c:grouping val="clustered"/>
        <c:varyColors val="0"/>
        <c:ser>
          <c:idx val="0"/>
          <c:order val="0"/>
          <c:tx>
            <c:v>Facebook Prospecting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0.39449541284403672</c:v>
              </c:pt>
            </c:numLit>
          </c:val>
          <c:extLst>
            <c:ext xmlns:c16="http://schemas.microsoft.com/office/drawing/2014/chart" uri="{C3380CC4-5D6E-409C-BE32-E72D297353CC}">
              <c16:uniqueId val="{00000000-2236-4E63-BA70-E484CD217D84}"/>
            </c:ext>
          </c:extLst>
        </c:ser>
        <c:ser>
          <c:idx val="1"/>
          <c:order val="1"/>
          <c:tx>
            <c:v>LinkedIn Paid Ads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0.39380530973451328</c:v>
              </c:pt>
            </c:numLit>
          </c:val>
          <c:extLst>
            <c:ext xmlns:c16="http://schemas.microsoft.com/office/drawing/2014/chart" uri="{C3380CC4-5D6E-409C-BE32-E72D297353CC}">
              <c16:uniqueId val="{00000001-2236-4E63-BA70-E484CD217D84}"/>
            </c:ext>
          </c:extLst>
        </c:ser>
        <c:ser>
          <c:idx val="2"/>
          <c:order val="2"/>
          <c:tx>
            <c:v>Reddit Prospecting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0.70138888888888884</c:v>
              </c:pt>
            </c:numLit>
          </c:val>
          <c:extLst>
            <c:ext xmlns:c16="http://schemas.microsoft.com/office/drawing/2014/chart" uri="{C3380CC4-5D6E-409C-BE32-E72D297353CC}">
              <c16:uniqueId val="{00000002-2236-4E63-BA70-E484CD217D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47719312"/>
        <c:axId val="1047718832"/>
      </c:barChart>
      <c:catAx>
        <c:axId val="10477193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47718832"/>
        <c:crosses val="autoZero"/>
        <c:auto val="1"/>
        <c:lblAlgn val="ctr"/>
        <c:lblOffset val="100"/>
        <c:noMultiLvlLbl val="0"/>
        <c:extLst/>
      </c:catAx>
      <c:valAx>
        <c:axId val="104771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71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[Growth Marketing Performance Case Study (version 3).xlsx]PivotChartTable1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Cost</a:t>
            </a:r>
            <a:r>
              <a:rPr lang="en-US" baseline="0"/>
              <a:t> Per Sales Qualified Lead</a:t>
            </a:r>
            <a:endParaRPr lang="en-US"/>
          </a:p>
        </c:rich>
      </c:tx>
      <c:layout>
        <c:manualLayout>
          <c:xMode val="edge"/>
          <c:yMode val="edge"/>
          <c:x val="0.3161770054202323"/>
          <c:y val="6.51006704776036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&quot;$&quot;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&quot;$&quot;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&quot;$&quot;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&quot;$&quot;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&quot;$&quot;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&quot;$&quot;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&quot;$&quot;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&quot;$&quot;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numFmt formatCode="&quot;$&quot;#,##0.00" sourceLinked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3503915099093408E-2"/>
          <c:y val="0.2115442333687719"/>
          <c:w val="0.91201083170112918"/>
          <c:h val="0.51070487619176896"/>
        </c:manualLayout>
      </c:layout>
      <c:barChart>
        <c:barDir val="col"/>
        <c:grouping val="clustered"/>
        <c:varyColors val="0"/>
        <c:ser>
          <c:idx val="0"/>
          <c:order val="0"/>
          <c:tx>
            <c:v>Facebook Prospecting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General</c:formatCode>
              <c:ptCount val="3"/>
              <c:pt idx="0">
                <c:v>206.24242424242425</c:v>
              </c:pt>
              <c:pt idx="1">
                <c:v>242.47619047619048</c:v>
              </c:pt>
              <c:pt idx="2">
                <c:v>368.6875</c:v>
              </c:pt>
            </c:numLit>
          </c:val>
          <c:extLst>
            <c:ext xmlns:c16="http://schemas.microsoft.com/office/drawing/2014/chart" uri="{C3380CC4-5D6E-409C-BE32-E72D297353CC}">
              <c16:uniqueId val="{00000000-C99F-47A4-A126-74CD9733ACE7}"/>
            </c:ext>
          </c:extLst>
        </c:ser>
        <c:ser>
          <c:idx val="1"/>
          <c:order val="1"/>
          <c:tx>
            <c:v>LinkedIn Paid Ads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General</c:formatCode>
              <c:ptCount val="3"/>
              <c:pt idx="0">
                <c:v>310.85000000000002</c:v>
              </c:pt>
              <c:pt idx="1">
                <c:v>228.02564102564102</c:v>
              </c:pt>
              <c:pt idx="2">
                <c:v>228.96666666666667</c:v>
              </c:pt>
            </c:numLit>
          </c:val>
          <c:extLst>
            <c:ext xmlns:c16="http://schemas.microsoft.com/office/drawing/2014/chart" uri="{C3380CC4-5D6E-409C-BE32-E72D297353CC}">
              <c16:uniqueId val="{00000001-C99F-47A4-A126-74CD9733ACE7}"/>
            </c:ext>
          </c:extLst>
        </c:ser>
        <c:ser>
          <c:idx val="2"/>
          <c:order val="2"/>
          <c:tx>
            <c:v>Reddit Prospecting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General</c:formatCode>
              <c:ptCount val="3"/>
              <c:pt idx="1">
                <c:v>72.882352941176464</c:v>
              </c:pt>
              <c:pt idx="2">
                <c:v>48.492537313432834</c:v>
              </c:pt>
            </c:numLit>
          </c:val>
          <c:extLst>
            <c:ext xmlns:c16="http://schemas.microsoft.com/office/drawing/2014/chart" uri="{C3380CC4-5D6E-409C-BE32-E72D297353CC}">
              <c16:uniqueId val="{00000002-C99F-47A4-A126-74CD9733AC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43808944"/>
        <c:axId val="1243811824"/>
      </c:barChart>
      <c:catAx>
        <c:axId val="1243808944"/>
        <c:scaling>
          <c:orientation val="minMax"/>
        </c:scaling>
        <c:delete val="0"/>
        <c:axPos val="b"/>
        <c:numFmt formatCode="[$-409]mmm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3811824"/>
        <c:crosses val="autoZero"/>
        <c:auto val="1"/>
        <c:lblAlgn val="ctr"/>
        <c:lblOffset val="100"/>
        <c:noMultiLvlLbl val="0"/>
      </c:catAx>
      <c:valAx>
        <c:axId val="124381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3808944"/>
        <c:crosses val="autoZero"/>
        <c:crossBetween val="between"/>
        <c:extLst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313895863184045"/>
          <c:y val="0.78584020882291994"/>
          <c:w val="0.64927021851817779"/>
          <c:h val="0.1314002343755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[Book2]PivotChartTable2</c:name>
    <c:fmtId val="1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Return on Investment (ROI) </a:t>
            </a:r>
            <a:r>
              <a:rPr lang="en-US" baseline="0"/>
              <a:t>by Month</a:t>
            </a:r>
            <a:endParaRPr lang="en-US"/>
          </a:p>
        </c:rich>
      </c:tx>
      <c:layout>
        <c:manualLayout>
          <c:xMode val="edge"/>
          <c:yMode val="edge"/>
          <c:x val="0.30619980175323591"/>
          <c:y val="4.42495834896587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0974392887215955E-2"/>
          <c:y val="0.16615636106736201"/>
          <c:w val="0.88397579438568608"/>
          <c:h val="0.55599156189150623"/>
        </c:manualLayout>
      </c:layout>
      <c:barChart>
        <c:barDir val="col"/>
        <c:grouping val="clustered"/>
        <c:varyColors val="0"/>
        <c:ser>
          <c:idx val="0"/>
          <c:order val="0"/>
          <c:tx>
            <c:v>Facebook Prospecting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0%</c:formatCode>
              <c:ptCount val="3"/>
              <c:pt idx="0">
                <c:v>11.121657361151925</c:v>
              </c:pt>
              <c:pt idx="1">
                <c:v>9.3102906520031414</c:v>
              </c:pt>
              <c:pt idx="2">
                <c:v>5.7808103068316665</c:v>
              </c:pt>
            </c:numLit>
          </c:val>
          <c:extLst>
            <c:ext xmlns:c16="http://schemas.microsoft.com/office/drawing/2014/chart" uri="{C3380CC4-5D6E-409C-BE32-E72D297353CC}">
              <c16:uniqueId val="{00000000-2880-4725-BB97-F0AB64A06CD2}"/>
            </c:ext>
          </c:extLst>
        </c:ser>
        <c:ser>
          <c:idx val="1"/>
          <c:order val="1"/>
          <c:tx>
            <c:v>LinkedIn Paid Ads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0%</c:formatCode>
              <c:ptCount val="3"/>
              <c:pt idx="0">
                <c:v>7.042464211034261</c:v>
              </c:pt>
              <c:pt idx="1">
                <c:v>9.963679298324525</c:v>
              </c:pt>
              <c:pt idx="2">
                <c:v>9.9186198864463524</c:v>
              </c:pt>
            </c:numLit>
          </c:val>
          <c:extLst>
            <c:ext xmlns:c16="http://schemas.microsoft.com/office/drawing/2014/chart" uri="{C3380CC4-5D6E-409C-BE32-E72D297353CC}">
              <c16:uniqueId val="{00000001-2880-4725-BB97-F0AB64A06CD2}"/>
            </c:ext>
          </c:extLst>
        </c:ser>
        <c:ser>
          <c:idx val="2"/>
          <c:order val="2"/>
          <c:tx>
            <c:v>Reddit Prospecting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0%</c:formatCode>
              <c:ptCount val="3"/>
              <c:pt idx="1">
                <c:v>27.8135593220339</c:v>
              </c:pt>
              <c:pt idx="2">
                <c:v>42.305632502308406</c:v>
              </c:pt>
            </c:numLit>
          </c:val>
          <c:extLst>
            <c:ext xmlns:c16="http://schemas.microsoft.com/office/drawing/2014/chart" uri="{C3380CC4-5D6E-409C-BE32-E72D297353CC}">
              <c16:uniqueId val="{00000002-2880-4725-BB97-F0AB64A06C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56112111"/>
        <c:axId val="1766838623"/>
      </c:barChart>
      <c:catAx>
        <c:axId val="1756112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838623"/>
        <c:crosses val="autoZero"/>
        <c:auto val="1"/>
        <c:lblAlgn val="ctr"/>
        <c:lblOffset val="100"/>
        <c:noMultiLvlLbl val="0"/>
        <c:extLst/>
      </c:catAx>
      <c:valAx>
        <c:axId val="1766838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6112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[Book2]PivotChartTable1</c:name>
    <c:fmtId val="1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Cost</a:t>
            </a:r>
            <a:r>
              <a:rPr lang="en-US" baseline="0"/>
              <a:t> Per Revenue Dollar (CPR) by Month</a:t>
            </a:r>
            <a:endParaRPr lang="en-US"/>
          </a:p>
        </c:rich>
      </c:tx>
      <c:layout>
        <c:manualLayout>
          <c:xMode val="edge"/>
          <c:yMode val="edge"/>
          <c:x val="0.30619980175323591"/>
          <c:y val="4.42495834896587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0974392887215955E-2"/>
          <c:y val="0.16615636106736201"/>
          <c:w val="0.88397579438568608"/>
          <c:h val="0.55599156189150623"/>
        </c:manualLayout>
      </c:layout>
      <c:barChart>
        <c:barDir val="col"/>
        <c:grouping val="clustered"/>
        <c:varyColors val="0"/>
        <c:ser>
          <c:idx val="0"/>
          <c:order val="0"/>
          <c:tx>
            <c:v>Facebook Prospecting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8.2496969696969694E-2</c:v>
              </c:pt>
              <c:pt idx="1">
                <c:v>9.6990476190476196E-2</c:v>
              </c:pt>
              <c:pt idx="2">
                <c:v>0.14747499999999999</c:v>
              </c:pt>
            </c:numLit>
          </c:val>
          <c:extLst>
            <c:ext xmlns:c16="http://schemas.microsoft.com/office/drawing/2014/chart" uri="{C3380CC4-5D6E-409C-BE32-E72D297353CC}">
              <c16:uniqueId val="{00000000-168F-48AD-970D-7D5FE4832C27}"/>
            </c:ext>
          </c:extLst>
        </c:ser>
        <c:ser>
          <c:idx val="1"/>
          <c:order val="1"/>
          <c:tx>
            <c:v>LinkedIn Paid Ads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0">
                <c:v>0.12434000000000001</c:v>
              </c:pt>
              <c:pt idx="1">
                <c:v>9.1210256410256416E-2</c:v>
              </c:pt>
              <c:pt idx="2">
                <c:v>9.1586666666666663E-2</c:v>
              </c:pt>
            </c:numLit>
          </c:val>
          <c:extLst>
            <c:ext xmlns:c16="http://schemas.microsoft.com/office/drawing/2014/chart" uri="{C3380CC4-5D6E-409C-BE32-E72D297353CC}">
              <c16:uniqueId val="{00000001-168F-48AD-970D-7D5FE4832C27}"/>
            </c:ext>
          </c:extLst>
        </c:ser>
        <c:ser>
          <c:idx val="2"/>
          <c:order val="2"/>
          <c:tx>
            <c:v>Reddit Prospecting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3"/>
              <c:pt idx="0">
                <c:v>Jan</c:v>
              </c:pt>
              <c:pt idx="1">
                <c:v>Feb</c:v>
              </c:pt>
              <c:pt idx="2">
                <c:v>Mar</c:v>
              </c:pt>
            </c:strLit>
          </c:cat>
          <c:val>
            <c:numLit>
              <c:formatCode>"$"#,##0.00</c:formatCode>
              <c:ptCount val="3"/>
              <c:pt idx="1">
                <c:v>3.4705882352941177E-2</c:v>
              </c:pt>
              <c:pt idx="2">
                <c:v>2.3091684434968018E-2</c:v>
              </c:pt>
            </c:numLit>
          </c:val>
          <c:extLst>
            <c:ext xmlns:c16="http://schemas.microsoft.com/office/drawing/2014/chart" uri="{C3380CC4-5D6E-409C-BE32-E72D297353CC}">
              <c16:uniqueId val="{00000002-168F-48AD-970D-7D5FE4832C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6112111"/>
        <c:axId val="1766838623"/>
      </c:barChart>
      <c:catAx>
        <c:axId val="17561121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838623"/>
        <c:crosses val="autoZero"/>
        <c:auto val="1"/>
        <c:lblAlgn val="ctr"/>
        <c:lblOffset val="100"/>
        <c:noMultiLvlLbl val="0"/>
        <c:extLst/>
      </c:catAx>
      <c:valAx>
        <c:axId val="1766838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6112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[Book2 (version 2).xlsb]PivotChartTable1</c:name>
    <c:fmtId val="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Win</a:t>
            </a:r>
            <a:r>
              <a:rPr lang="en-US" baseline="0"/>
              <a:t> Rate</a:t>
            </a:r>
            <a:endParaRPr lang="en-US"/>
          </a:p>
        </c:rich>
      </c:tx>
      <c:layout>
        <c:manualLayout>
          <c:xMode val="edge"/>
          <c:yMode val="edge"/>
          <c:x val="0.4253076405650299"/>
          <c:y val="6.65475097821361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0.10611601313654889"/>
          <c:y val="0.24814260180667599"/>
          <c:w val="0.86624579590867723"/>
          <c:h val="0.52352408096227232"/>
        </c:manualLayout>
      </c:layout>
      <c:barChart>
        <c:barDir val="col"/>
        <c:grouping val="clustered"/>
        <c:varyColors val="0"/>
        <c:ser>
          <c:idx val="0"/>
          <c:order val="0"/>
          <c:tx>
            <c:v>Facebook Prospecting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0.625</c:v>
              </c:pt>
            </c:numLit>
          </c:val>
          <c:extLst>
            <c:ext xmlns:c16="http://schemas.microsoft.com/office/drawing/2014/chart" uri="{C3380CC4-5D6E-409C-BE32-E72D297353CC}">
              <c16:uniqueId val="{00000000-C5F3-4159-BC7F-E7D9B3C422AD}"/>
            </c:ext>
          </c:extLst>
        </c:ser>
        <c:ser>
          <c:idx val="1"/>
          <c:order val="1"/>
          <c:tx>
            <c:v>LinkedIn Paid Ads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0.625</c:v>
              </c:pt>
            </c:numLit>
          </c:val>
          <c:extLst>
            <c:ext xmlns:c16="http://schemas.microsoft.com/office/drawing/2014/chart" uri="{C3380CC4-5D6E-409C-BE32-E72D297353CC}">
              <c16:uniqueId val="{00000001-C5F3-4159-BC7F-E7D9B3C422AD}"/>
            </c:ext>
          </c:extLst>
        </c:ser>
        <c:ser>
          <c:idx val="2"/>
          <c:order val="2"/>
          <c:tx>
            <c:v>Reddit Prospecting</c:v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1"/>
              <c:pt idx="0">
                <c:v>Total</c:v>
              </c:pt>
            </c:strLit>
          </c:cat>
          <c:val>
            <c:numLit>
              <c:formatCode>0.0%</c:formatCode>
              <c:ptCount val="1"/>
              <c:pt idx="0">
                <c:v>0.6</c:v>
              </c:pt>
            </c:numLit>
          </c:val>
          <c:extLst>
            <c:ext xmlns:c16="http://schemas.microsoft.com/office/drawing/2014/chart" uri="{C3380CC4-5D6E-409C-BE32-E72D297353CC}">
              <c16:uniqueId val="{00000002-C5F3-4159-BC7F-E7D9B3C422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6502127"/>
        <c:axId val="716489167"/>
      </c:barChart>
      <c:catAx>
        <c:axId val="7165021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6489167"/>
        <c:crosses val="autoZero"/>
        <c:auto val="1"/>
        <c:lblAlgn val="ctr"/>
        <c:lblOffset val="100"/>
        <c:noMultiLvlLbl val="0"/>
        <c:extLst/>
      </c:catAx>
      <c:valAx>
        <c:axId val="71648916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6502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78E5A-D6B7-43E2-A7ED-E52C396F7CF6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4E1B6-8492-444D-971E-49175AE5D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9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4E1B6-8492-444D-971E-49175AE5D4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3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62243-1DE1-6DD1-5FE7-73069B13C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C6E8AC-194E-4B83-5BDB-8988C23A2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9AE3D-BE62-DCEA-D8AC-7DB19A783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13E66-D08A-E30C-3458-0CE56298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E57F0-5F8B-0D85-54B6-18E73FA8F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2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85DA1-F56B-3D20-2F47-9138561EF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AF44BA-2187-DFD8-36A5-5F7EED2EE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73251-C209-F115-6F48-C4D7390C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9D442-5477-D597-945A-F51A970B7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98C3B-F8CF-718F-F0BE-B6B2181E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12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119DB2-1A0E-3873-111C-BF5FC101A0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307A90-392D-6D42-39AF-62F240415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D428B-0C76-145E-2E01-6145D055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52813-0CBC-D1B4-82F5-022A54FF8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8D49-8948-EE8B-93EB-4C69CBEA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69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017F3-A371-0842-F91A-6325D6806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8A80E7-E0D5-B699-1660-C01B9FC63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41DD6-2F00-7182-24BF-5926F356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C67C9-0FB1-0034-A452-D9AC6087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3424E-D783-C30B-34D0-2E1FBBDD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88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2C9CD-2581-DC92-828C-9B417F203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544EE-7506-9988-5CFE-6C81B2BDF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CD50-EE64-041B-D76E-27B83A104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D1D84-1FFA-F593-B5B6-5681B95E7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EDB1A-D2AC-56D4-FC76-B19FDFB6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68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26070-09FA-2B26-9214-08E874851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15E1D-63B7-A817-1BD0-EFB2A959D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C000B-DA21-39BC-1C13-A9494741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AAE6D-763D-1A66-3799-6BC2F8ADE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9E3C-27FE-F3A0-2176-75F11D20D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9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96E7E-6604-9082-6351-514728E6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50F44-B8DB-0EB9-2E82-D8115FC99C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AD0AE0-9F23-95AC-97FF-063717C04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4D9DB7-FD63-E9A4-EE3D-03C40306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EE194-C1C3-7031-6C14-F593412B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1B42-F3DD-68A4-4FFD-1A3E92BC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8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59E5-3125-1846-6617-9993BDF16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7DF0F-8E95-A100-54AD-E3BF72D65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8ADD6-CAF8-451A-E103-6B9293C01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2AF46-3069-A009-F1BA-41F0D7D8D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735558-79F1-82EA-117B-FB58318E4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09186E-9675-35D1-763E-9EFF5D96C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0522B-B5BE-1865-2CA9-00984BE3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37162A-065C-2B12-1F7B-7BC02D43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56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8A194-B660-B7E6-B138-7DCE0685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F2A45-4B83-1E21-B56B-BC344EC7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C3747-DF32-CD91-5C96-822B9D735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081F5-41D4-DEB8-C931-A383B7E52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5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48764C-954A-423A-EEC4-E902C737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BD7127-FAE7-BFB6-D081-7B32F1DB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48D89-5FD4-298F-29E6-0EAE86225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46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576C-B369-3547-1FD2-0577AE75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DA1FA-2796-FFBD-207C-6A77C6C7B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7F1C8-943D-7D27-BE4F-F92D3DE19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3AB04-3747-5989-3E2D-C23E917E0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EF0CC-F3DC-0BE4-6B6F-C2CD23DE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468D9-9C1D-77B2-D2EB-FC0504814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35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E7389-B244-CE8B-078C-F2904368E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E9282-A9B0-5C13-3173-0E455F45A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03100-441E-4503-BD7C-041CC30C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465AF-A723-2D9D-5791-1C56BC9AC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DCC2B-FFE5-5290-E461-004B463B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177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342F-29AB-C6D4-7434-C7D8DD46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61FAF9-C2B6-03EC-4481-602813A9B8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1A8BF-3427-2921-CFD5-943D88DD7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58244-AF4E-6781-075E-2F2AE910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EFCD5-FAED-2D4A-6609-95E3884C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F78DA-A7EA-5E95-6B10-668FBF69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27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6AE8-7FA4-A1AC-5251-67F3B2D0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66CA86-7C6D-546C-FD39-B2C8DAE0D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3876C-19C6-855C-7291-38A087FEF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C7908-4B4C-2878-3E1E-A094DD49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79707-44BF-D90B-FD58-782A6060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6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17493B-1238-D88C-7674-8AADD568BC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E4185-A035-484E-35F7-418F27317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70DCE-C8A6-3581-9064-3772CCEF5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F532B-46FD-C241-9D26-EBC094B7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D06A6-D2D8-4F16-2C43-774EB527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47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A761C-1C3C-77BC-2AAD-84661D51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AE599-1105-4BC1-5436-18CB6D9C8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41882-465A-90B8-56E6-EEA1AAE02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26D00-26AE-9D7A-C3CD-D7716446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3D049-F45B-0820-9663-EB8B062A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7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55408-EA70-2312-43AB-C92DFACB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67A30-A7D4-2276-BA0F-C26812216E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E8B77-504F-942F-4EAD-6F477F62F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E0D8B-3721-D026-987D-793048ED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BD6BF-FF31-0B26-993E-DB47DD42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7F2CE-F6F7-1D0C-348F-6389C2039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15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DF629-B6B0-7CAD-01F1-5796098AC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5BE0E-A8BC-FB78-41B8-A5EB4437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D4EB3-E0DF-8F44-DBB0-6FD713CAA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E21F8-1473-A976-B296-524490063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EF8D63-0D71-DD2D-86A8-7003DBB66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96CD6-B9D4-2CC2-37A4-F28DCDDBB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489D2-2BCC-479B-AC90-BCDF95256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E9758-039B-8E36-32B8-EEEEAB20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4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215E3-5819-FE19-7544-FCE668B3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0E3C1-8DFE-F51C-FEFB-62B78CFA8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867D4-2616-62AC-46F3-95B0F203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0086D-9D3C-8475-033E-062D81EE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8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7AE813-F22A-F873-6032-5CDE1790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C7778-90F8-0DE8-828D-2138E6B1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9667B-3D45-C033-E362-055B06E5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84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53C3-44E8-B2E5-AAFC-3FF41ED5B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82A11-6233-C452-A585-0CFF54784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C49FD-4061-3ADE-48DA-97A466318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6F218-8F0C-85F4-850E-3E9D7E02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6CD6C-D851-4F0E-7883-0B4A8AE71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8D3E5-FE9E-2CFE-082E-E22C1587E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01F71-66C1-85F1-4669-09BE9264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033F9-A609-1BA6-E9B6-8B5C235AC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595DC-2B9C-EF31-DCC4-6D0A0DF8F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02FF4-75DA-90A5-0DED-4A607C45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5D62E-70E3-C0EA-4C08-3A366E2F3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0A99D-EEE9-F0D0-35BA-3451DA23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4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0BA94B-C656-8D31-601A-4611B8367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8F330-7444-7ABF-79FB-6255E48F9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098BF-A632-1BFF-E195-9E9D77539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CB64E9-BFE8-4422-8513-185F136E6E0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78896-6E9D-EE57-1AC0-0FD5F1077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5B5F-DA74-8217-BDD6-C04A5793C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93948B-A887-4B2F-A98B-077BA4F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6E7794-910F-BD18-4A3A-44980AAB7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6C0D8-E354-0070-F5FA-EB50EA3B4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8972B-2731-CA12-5DE3-AA1265AC2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1F9DC9-74BC-4910-9262-02C1559E8EE2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8ACEB-6B8C-D9DD-3BA8-692864BB09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D6D5A-951B-F866-97D7-72D2872DA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063B89-6498-4E33-B376-148E48865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3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1CCB1-23D1-8437-3160-954006769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ptos (Body)"/>
              </a:rPr>
              <a:t>Growth Marketing Performance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851A23-F420-3771-CEED-CAC812FE7B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Andrew Cameron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564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08E96A9-E040-DAA8-AC12-53821F2363E9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9526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Financial Performance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888B847-4434-60D3-D6A7-75047C11B1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369428"/>
              </p:ext>
            </p:extLst>
          </p:nvPr>
        </p:nvGraphicFramePr>
        <p:xfrm>
          <a:off x="647700" y="952637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888B847-4434-60D3-D6A7-75047C11B1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1047987"/>
              </p:ext>
            </p:extLst>
          </p:nvPr>
        </p:nvGraphicFramePr>
        <p:xfrm>
          <a:off x="5892800" y="952637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9D1E6D1-3A9D-7C7C-7049-A0F114EBB8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9736911"/>
              </p:ext>
            </p:extLst>
          </p:nvPr>
        </p:nvGraphicFramePr>
        <p:xfrm>
          <a:off x="3568700" y="3352936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33A4132-AE62-9C9F-7620-A36B53D94C7A}"/>
              </a:ext>
            </a:extLst>
          </p:cNvPr>
          <p:cNvSpPr txBox="1"/>
          <p:nvPr/>
        </p:nvSpPr>
        <p:spPr>
          <a:xfrm>
            <a:off x="-7802" y="621905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The superior click-through rate allows Brand Search to consistently offer a higher ROI than Non-Brand Search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173662-6C67-66B5-1D6D-96BD654C5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F9024-D6DD-04E5-8168-16A85D19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98" y="217678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ptos (Body)"/>
              </a:rPr>
              <a:t>Email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F877D56-8F70-6BF7-CF1D-3B8C0FEDC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533829"/>
              </p:ext>
            </p:extLst>
          </p:nvPr>
        </p:nvGraphicFramePr>
        <p:xfrm>
          <a:off x="838200" y="3304729"/>
          <a:ext cx="10515600" cy="7327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6469">
                  <a:extLst>
                    <a:ext uri="{9D8B030D-6E8A-4147-A177-3AD203B41FA5}">
                      <a16:colId xmlns:a16="http://schemas.microsoft.com/office/drawing/2014/main" val="3620323325"/>
                    </a:ext>
                  </a:extLst>
                </a:gridCol>
                <a:gridCol w="1743846">
                  <a:extLst>
                    <a:ext uri="{9D8B030D-6E8A-4147-A177-3AD203B41FA5}">
                      <a16:colId xmlns:a16="http://schemas.microsoft.com/office/drawing/2014/main" val="258324723"/>
                    </a:ext>
                  </a:extLst>
                </a:gridCol>
                <a:gridCol w="1071520">
                  <a:extLst>
                    <a:ext uri="{9D8B030D-6E8A-4147-A177-3AD203B41FA5}">
                      <a16:colId xmlns:a16="http://schemas.microsoft.com/office/drawing/2014/main" val="4111368707"/>
                    </a:ext>
                  </a:extLst>
                </a:gridCol>
                <a:gridCol w="1271116">
                  <a:extLst>
                    <a:ext uri="{9D8B030D-6E8A-4147-A177-3AD203B41FA5}">
                      <a16:colId xmlns:a16="http://schemas.microsoft.com/office/drawing/2014/main" val="4216984595"/>
                    </a:ext>
                  </a:extLst>
                </a:gridCol>
                <a:gridCol w="756367">
                  <a:extLst>
                    <a:ext uri="{9D8B030D-6E8A-4147-A177-3AD203B41FA5}">
                      <a16:colId xmlns:a16="http://schemas.microsoft.com/office/drawing/2014/main" val="1207589290"/>
                    </a:ext>
                  </a:extLst>
                </a:gridCol>
                <a:gridCol w="766872">
                  <a:extLst>
                    <a:ext uri="{9D8B030D-6E8A-4147-A177-3AD203B41FA5}">
                      <a16:colId xmlns:a16="http://schemas.microsoft.com/office/drawing/2014/main" val="3380919898"/>
                    </a:ext>
                  </a:extLst>
                </a:gridCol>
                <a:gridCol w="766872">
                  <a:extLst>
                    <a:ext uri="{9D8B030D-6E8A-4147-A177-3AD203B41FA5}">
                      <a16:colId xmlns:a16="http://schemas.microsoft.com/office/drawing/2014/main" val="463859479"/>
                    </a:ext>
                  </a:extLst>
                </a:gridCol>
                <a:gridCol w="693336">
                  <a:extLst>
                    <a:ext uri="{9D8B030D-6E8A-4147-A177-3AD203B41FA5}">
                      <a16:colId xmlns:a16="http://schemas.microsoft.com/office/drawing/2014/main" val="1312685167"/>
                    </a:ext>
                  </a:extLst>
                </a:gridCol>
                <a:gridCol w="1218591">
                  <a:extLst>
                    <a:ext uri="{9D8B030D-6E8A-4147-A177-3AD203B41FA5}">
                      <a16:colId xmlns:a16="http://schemas.microsoft.com/office/drawing/2014/main" val="4114527688"/>
                    </a:ext>
                  </a:extLst>
                </a:gridCol>
                <a:gridCol w="1260611">
                  <a:extLst>
                    <a:ext uri="{9D8B030D-6E8A-4147-A177-3AD203B41FA5}">
                      <a16:colId xmlns:a16="http://schemas.microsoft.com/office/drawing/2014/main" val="2971567835"/>
                    </a:ext>
                  </a:extLst>
                </a:gridCol>
              </a:tblGrid>
              <a:tr h="24424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Channel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Campaign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Spend ($)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Impressions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Clicks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Leads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MQLs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SQLs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Pipeline ($)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Revenue ($)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40" marR="3940" marT="3940" marB="0"/>
                </a:tc>
                <a:extLst>
                  <a:ext uri="{0D108BD9-81ED-4DB2-BD59-A6C34878D82A}">
                    <a16:rowId xmlns:a16="http://schemas.microsoft.com/office/drawing/2014/main" val="243762320"/>
                  </a:ext>
                </a:extLst>
              </a:tr>
              <a:tr h="2442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Email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Nurture Stream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$0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</a:rPr>
                        <a:t>259,141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2,849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426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212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83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$332,000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$207,500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extLst>
                  <a:ext uri="{0D108BD9-81ED-4DB2-BD59-A6C34878D82A}">
                    <a16:rowId xmlns:a16="http://schemas.microsoft.com/office/drawing/2014/main" val="317060812"/>
                  </a:ext>
                </a:extLst>
              </a:tr>
              <a:tr h="24424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Email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Product Launch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$0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291,616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3,790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567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283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112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>
                          <a:effectLst/>
                        </a:rPr>
                        <a:t>$448,000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u="none" strike="noStrike" dirty="0">
                          <a:effectLst/>
                        </a:rPr>
                        <a:t>$280,000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3940" marR="3940" marT="3940" marB="0" anchor="b"/>
                </a:tc>
                <a:extLst>
                  <a:ext uri="{0D108BD9-81ED-4DB2-BD59-A6C34878D82A}">
                    <a16:rowId xmlns:a16="http://schemas.microsoft.com/office/drawing/2014/main" val="1221431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4074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5E959-EC7F-EFC5-4BDD-89B1D4A9F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96469-0066-47EC-A39E-F2F39242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3189"/>
          </a:xfrm>
        </p:spPr>
        <p:txBody>
          <a:bodyPr/>
          <a:lstStyle/>
          <a:p>
            <a:pPr algn="ctr"/>
            <a:r>
              <a:rPr lang="en-US" dirty="0"/>
              <a:t>Funnel Performance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0C675DD-C352-388D-9A1B-B3B9DFAC4F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0209310"/>
              </p:ext>
            </p:extLst>
          </p:nvPr>
        </p:nvGraphicFramePr>
        <p:xfrm>
          <a:off x="6083618" y="694870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0C675DD-C352-388D-9A1B-B3B9DFAC4F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667250"/>
              </p:ext>
            </p:extLst>
          </p:nvPr>
        </p:nvGraphicFramePr>
        <p:xfrm>
          <a:off x="759143" y="3238047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05D64E1-D1D6-7518-A497-E2C9F535FE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149261"/>
              </p:ext>
            </p:extLst>
          </p:nvPr>
        </p:nvGraphicFramePr>
        <p:xfrm>
          <a:off x="620576" y="694870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5D64E1-D1D6-7518-A497-E2C9F535FE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783836"/>
              </p:ext>
            </p:extLst>
          </p:nvPr>
        </p:nvGraphicFramePr>
        <p:xfrm>
          <a:off x="6096000" y="3088821"/>
          <a:ext cx="5257800" cy="2736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70E38E7-A852-A633-7660-B13C141C6811}"/>
              </a:ext>
            </a:extLst>
          </p:cNvPr>
          <p:cNvSpPr txBox="1"/>
          <p:nvPr/>
        </p:nvSpPr>
        <p:spPr>
          <a:xfrm>
            <a:off x="-7802" y="621905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Product Launch emails outperform Nurture Stream emails because of a higher click-through rate </a:t>
            </a:r>
          </a:p>
        </p:txBody>
      </p:sp>
    </p:spTree>
    <p:extLst>
      <p:ext uri="{BB962C8B-B14F-4D97-AF65-F5344CB8AC3E}">
        <p14:creationId xmlns:p14="http://schemas.microsoft.com/office/powerpoint/2010/main" val="3173123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315272-46A8-2984-025B-24B537176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E56D4-E018-824D-CAAA-882FCC8B2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7C33F-5BD1-4A63-A084-087CA520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697"/>
            <a:ext cx="10515600" cy="5146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Marketing campaigns showed strong ROI performance. All three channels saw success: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Paid search drove interested consumers towards the brand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Paid social created demand and converted new customers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Email campaigns converted existing leads and brought in new revenue with little cost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Reallocating budget when campaigns increase in price could allow for a greater ROI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Consider pausing campaigns and moving budget to alternative campaigns and 	channels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Develop a set of rules that decide when budget allocation changes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For example, stop spending on Paid Social campaigns when CPM exceeds $80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Protects the marketing budget from unexpected spikes in CPM</a:t>
            </a:r>
          </a:p>
        </p:txBody>
      </p:sp>
    </p:spTree>
    <p:extLst>
      <p:ext uri="{BB962C8B-B14F-4D97-AF65-F5344CB8AC3E}">
        <p14:creationId xmlns:p14="http://schemas.microsoft.com/office/powerpoint/2010/main" val="579128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C531E5-A0DD-E161-5C4C-6788A71C2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7B0BD-9121-53BE-C8A0-B7EB4618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Conclusion: Budget Reallocation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AA1B7-F49F-69F7-2064-D7D31F892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5697"/>
            <a:ext cx="10515600" cy="5146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Reallocate Paid Social budget towards Reddit Prospecting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Instead of spending 88% of the budget on Facebook and LinkedIn, spend on Reddit.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Consider spending 80% of the Paid Social budget on Reddit Prospecting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Monitor ROI to see if Reddit ROI decreases and Facebook and LinkedIn ROI increases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Stop increasing Reddit spending if ROI becomes similar to Facebook and LinkedIn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For the budget spent on Facebook and LinkedIn, change the mix based on the CPM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Facebook CPM increased from January to March while LinkedIn decreased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LinkedIn Paid Ads showed a better click-through rate (1.1%) versus Facebook (1.0%)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Buy more LinkedIn than Facebook when the CPM is low and vice versa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9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7E8836-9BCE-9A32-A8B6-27DC97F69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7B47-CC80-047E-14F7-93A2662D9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03" y="365125"/>
            <a:ext cx="1056349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Appendix: What if Revenue data was delayed?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9E8B3-9344-0B70-45D2-0C0A39947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 would use the pipeline figure to estimate revenue.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The win rate from pipeline to revenue was 62.5% for all campaigns except Reddit 	Prospecting which saw a 60% win rate.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Multiplying 62.5% or 60% by pipeline would create a reliable revenue estimate.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If pipeline was not available, I would estimate revenue based on the number of Sales Qualified Leads.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I would use past data to calculate the average revenue per sales qualified lead.</a:t>
            </a:r>
          </a:p>
        </p:txBody>
      </p:sp>
    </p:spTree>
    <p:extLst>
      <p:ext uri="{BB962C8B-B14F-4D97-AF65-F5344CB8AC3E}">
        <p14:creationId xmlns:p14="http://schemas.microsoft.com/office/powerpoint/2010/main" val="817398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732C8A-8F20-E695-2750-EDB545C5A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7FC2F-CFF2-12B7-73B5-19E2678B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Appendix: What additional data would you want to have next quarter to improve decision-making?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AC64-4DFE-6F04-5C9F-F6EE7A2CC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Knowing when creatives change would help to determine if they are causing changes in CPM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Click through rates did not change from month to month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Identify key data points from Facebook, LinkedIn and Search that cause CPM to increase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Include these data points as a KPI to anticipate CPM increases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Create buying rules to avoid paying high CPMs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Determine driver behind CPMs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	Are they driven by competition for ad space?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Estimate how many sales from each channel are cannibalizing sales that would have happened anyway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Conduct experiments for each channel to estimate cannibalization</a:t>
            </a:r>
          </a:p>
        </p:txBody>
      </p:sp>
    </p:spTree>
    <p:extLst>
      <p:ext uri="{BB962C8B-B14F-4D97-AF65-F5344CB8AC3E}">
        <p14:creationId xmlns:p14="http://schemas.microsoft.com/office/powerpoint/2010/main" val="567407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C8EF-FDAE-22BA-BFC5-5A8B1FED2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Key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739FF-8DE1-5051-5C00-E73CB072F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Campaign wins: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Reddit Prospecting achieved a much higher ROI than the other paid social 	campaigns. It provided a superior CPM and MQL-to-SQL rate.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Email campaigns worked as expected, converting leads and driving additional 	revenue with little cost. It provides the greatest revenue of all channels.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What didn’t work: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Facebook and Non-Brand Search campaigns became very expensive in March.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Action items: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Determine why Facebook and Non-Brand Search became expensive.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Shift budget to alternatives when they increase in price.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	Shift budget away from LinkedIn and Facebook to Reddit Prospecting.</a:t>
            </a:r>
          </a:p>
        </p:txBody>
      </p:sp>
    </p:spTree>
    <p:extLst>
      <p:ext uri="{BB962C8B-B14F-4D97-AF65-F5344CB8AC3E}">
        <p14:creationId xmlns:p14="http://schemas.microsoft.com/office/powerpoint/2010/main" val="59492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83DAF-BFB8-37B7-738E-215455188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993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ptos (Body)"/>
              </a:rPr>
              <a:t>Paid Social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DF0CC1D-D86C-9D86-7B76-8D612F3076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8708307"/>
              </p:ext>
            </p:extLst>
          </p:nvPr>
        </p:nvGraphicFramePr>
        <p:xfrm>
          <a:off x="1078049" y="3229291"/>
          <a:ext cx="10132721" cy="1093812"/>
        </p:xfrm>
        <a:graphic>
          <a:graphicData uri="http://schemas.openxmlformats.org/drawingml/2006/table">
            <a:tbl>
              <a:tblPr/>
              <a:tblGrid>
                <a:gridCol w="891490">
                  <a:extLst>
                    <a:ext uri="{9D8B030D-6E8A-4147-A177-3AD203B41FA5}">
                      <a16:colId xmlns:a16="http://schemas.microsoft.com/office/drawing/2014/main" val="940745242"/>
                    </a:ext>
                  </a:extLst>
                </a:gridCol>
                <a:gridCol w="1737149">
                  <a:extLst>
                    <a:ext uri="{9D8B030D-6E8A-4147-A177-3AD203B41FA5}">
                      <a16:colId xmlns:a16="http://schemas.microsoft.com/office/drawing/2014/main" val="616276200"/>
                    </a:ext>
                  </a:extLst>
                </a:gridCol>
                <a:gridCol w="1030171">
                  <a:extLst>
                    <a:ext uri="{9D8B030D-6E8A-4147-A177-3AD203B41FA5}">
                      <a16:colId xmlns:a16="http://schemas.microsoft.com/office/drawing/2014/main" val="4059743689"/>
                    </a:ext>
                  </a:extLst>
                </a:gridCol>
                <a:gridCol w="1222065">
                  <a:extLst>
                    <a:ext uri="{9D8B030D-6E8A-4147-A177-3AD203B41FA5}">
                      <a16:colId xmlns:a16="http://schemas.microsoft.com/office/drawing/2014/main" val="3469805051"/>
                    </a:ext>
                  </a:extLst>
                </a:gridCol>
                <a:gridCol w="727178">
                  <a:extLst>
                    <a:ext uri="{9D8B030D-6E8A-4147-A177-3AD203B41FA5}">
                      <a16:colId xmlns:a16="http://schemas.microsoft.com/office/drawing/2014/main" val="3057539541"/>
                    </a:ext>
                  </a:extLst>
                </a:gridCol>
                <a:gridCol w="737278">
                  <a:extLst>
                    <a:ext uri="{9D8B030D-6E8A-4147-A177-3AD203B41FA5}">
                      <a16:colId xmlns:a16="http://schemas.microsoft.com/office/drawing/2014/main" val="3695957348"/>
                    </a:ext>
                  </a:extLst>
                </a:gridCol>
                <a:gridCol w="737278">
                  <a:extLst>
                    <a:ext uri="{9D8B030D-6E8A-4147-A177-3AD203B41FA5}">
                      <a16:colId xmlns:a16="http://schemas.microsoft.com/office/drawing/2014/main" val="2062286637"/>
                    </a:ext>
                  </a:extLst>
                </a:gridCol>
                <a:gridCol w="666581">
                  <a:extLst>
                    <a:ext uri="{9D8B030D-6E8A-4147-A177-3AD203B41FA5}">
                      <a16:colId xmlns:a16="http://schemas.microsoft.com/office/drawing/2014/main" val="1183331824"/>
                    </a:ext>
                  </a:extLst>
                </a:gridCol>
                <a:gridCol w="1171566">
                  <a:extLst>
                    <a:ext uri="{9D8B030D-6E8A-4147-A177-3AD203B41FA5}">
                      <a16:colId xmlns:a16="http://schemas.microsoft.com/office/drawing/2014/main" val="533977372"/>
                    </a:ext>
                  </a:extLst>
                </a:gridCol>
                <a:gridCol w="1211965">
                  <a:extLst>
                    <a:ext uri="{9D8B030D-6E8A-4147-A177-3AD203B41FA5}">
                      <a16:colId xmlns:a16="http://schemas.microsoft.com/office/drawing/2014/main" val="1929848858"/>
                    </a:ext>
                  </a:extLst>
                </a:gridCol>
              </a:tblGrid>
              <a:tr h="27345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Channel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Campaign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Spend ($)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Impressions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Clicks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Leads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MQLs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SQLs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Pipeline ($)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 ($)</a:t>
                      </a:r>
                    </a:p>
                  </a:txBody>
                  <a:tcPr marL="3912" marR="3912" marT="391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923135"/>
                  </a:ext>
                </a:extLst>
              </a:tr>
              <a:tr h="2734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Paid Social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Facebook Prospecting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$23,696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293,220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2,931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$344,000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$215,000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975338"/>
                  </a:ext>
                </a:extLst>
              </a:tr>
              <a:tr h="2734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Paid Social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LinkedIn Paid Ads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$21,979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274,817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3,022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$356,000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$222,500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20358"/>
                  </a:ext>
                </a:extLst>
              </a:tr>
              <a:tr h="27345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Paid Social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Reddit Prospecting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$5,727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438,712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2,895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$353,500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$212,100</a:t>
                      </a:r>
                    </a:p>
                  </a:txBody>
                  <a:tcPr marL="3912" marR="3912" marT="39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369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676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54334C-CDAE-FD2B-1EAF-74680E50A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93B7-B4A9-95EE-6591-DDBB7B59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678"/>
            <a:ext cx="10515600" cy="929095"/>
          </a:xfrm>
        </p:spPr>
        <p:txBody>
          <a:bodyPr/>
          <a:lstStyle/>
          <a:p>
            <a:pPr algn="ctr"/>
            <a:r>
              <a:rPr lang="en-US" dirty="0"/>
              <a:t>Top of Funnel Performance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E484EFE-837F-F97F-B2A4-46FE633FC4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109122"/>
              </p:ext>
            </p:extLst>
          </p:nvPr>
        </p:nvGraphicFramePr>
        <p:xfrm>
          <a:off x="165464" y="634547"/>
          <a:ext cx="6119813" cy="318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AC6422-58A7-0FE1-015E-B46D459F55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1633317"/>
              </p:ext>
            </p:extLst>
          </p:nvPr>
        </p:nvGraphicFramePr>
        <p:xfrm>
          <a:off x="5854472" y="634546"/>
          <a:ext cx="6119813" cy="318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E8E3308-7B64-062A-7C51-379C19173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3758803"/>
              </p:ext>
            </p:extLst>
          </p:nvPr>
        </p:nvGraphicFramePr>
        <p:xfrm>
          <a:off x="3379423" y="3635828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C4DA25-D934-9CD7-C1A2-AB1B0A3B4D7F}"/>
              </a:ext>
            </a:extLst>
          </p:cNvPr>
          <p:cNvSpPr txBox="1"/>
          <p:nvPr/>
        </p:nvSpPr>
        <p:spPr>
          <a:xfrm>
            <a:off x="0" y="6307545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Despite a poor click-through rate, Reddit outperforms by providing a much lower CPM and cost per click</a:t>
            </a:r>
          </a:p>
        </p:txBody>
      </p:sp>
    </p:spTree>
    <p:extLst>
      <p:ext uri="{BB962C8B-B14F-4D97-AF65-F5344CB8AC3E}">
        <p14:creationId xmlns:p14="http://schemas.microsoft.com/office/powerpoint/2010/main" val="321196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C7B054-8B2A-80CF-7434-5E6C416F6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7EC6C-C365-472E-B982-7116DDB9D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51"/>
            <a:ext cx="10515600" cy="751389"/>
          </a:xfrm>
        </p:spPr>
        <p:txBody>
          <a:bodyPr/>
          <a:lstStyle/>
          <a:p>
            <a:pPr algn="ctr"/>
            <a:r>
              <a:rPr lang="en-US" dirty="0"/>
              <a:t>Mid Funnel Performance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E8E3308-7B64-062A-7C51-379C19173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3428277"/>
              </p:ext>
            </p:extLst>
          </p:nvPr>
        </p:nvGraphicFramePr>
        <p:xfrm>
          <a:off x="512762" y="777240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E8E3308-7B64-062A-7C51-379C191730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7704056"/>
              </p:ext>
            </p:extLst>
          </p:nvPr>
        </p:nvGraphicFramePr>
        <p:xfrm>
          <a:off x="6624638" y="828312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390BE07-2679-4481-1644-D03F27664A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316184"/>
              </p:ext>
            </p:extLst>
          </p:nvPr>
        </p:nvGraphicFramePr>
        <p:xfrm>
          <a:off x="3040062" y="3266302"/>
          <a:ext cx="5705475" cy="3035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044C9F6-4F88-03F9-C96B-01A202E19E59}"/>
              </a:ext>
            </a:extLst>
          </p:cNvPr>
          <p:cNvSpPr txBox="1"/>
          <p:nvPr/>
        </p:nvSpPr>
        <p:spPr>
          <a:xfrm>
            <a:off x="0" y="6307545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All campaigns show similar mid-funnel conversion rates, except Reddit, which provides a much better MQL-to-SQL rate</a:t>
            </a:r>
          </a:p>
        </p:txBody>
      </p:sp>
    </p:spTree>
    <p:extLst>
      <p:ext uri="{BB962C8B-B14F-4D97-AF65-F5344CB8AC3E}">
        <p14:creationId xmlns:p14="http://schemas.microsoft.com/office/powerpoint/2010/main" val="89064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73867-A227-1C26-F288-BF7ACEDB6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316C-245E-BDE9-3F1B-4E6642BED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26"/>
            <a:ext cx="10515600" cy="953251"/>
          </a:xfrm>
        </p:spPr>
        <p:txBody>
          <a:bodyPr/>
          <a:lstStyle/>
          <a:p>
            <a:pPr algn="ctr"/>
            <a:r>
              <a:rPr lang="en-US" dirty="0"/>
              <a:t>Financial Performance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548B3D2-7E20-45E9-B15F-ECB5E38CF0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263678"/>
              </p:ext>
            </p:extLst>
          </p:nvPr>
        </p:nvGraphicFramePr>
        <p:xfrm>
          <a:off x="5776912" y="803073"/>
          <a:ext cx="5576888" cy="303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F0F7176-089E-FFB6-5021-7C286DF430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4413563"/>
              </p:ext>
            </p:extLst>
          </p:nvPr>
        </p:nvGraphicFramePr>
        <p:xfrm>
          <a:off x="289422" y="803072"/>
          <a:ext cx="5576888" cy="3030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C675DD-C352-388D-9A1B-B3B9DFAC4F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8297048"/>
              </p:ext>
            </p:extLst>
          </p:nvPr>
        </p:nvGraphicFramePr>
        <p:xfrm>
          <a:off x="3249612" y="3539761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DC2103-1781-2AB1-1B58-21B2B6034716}"/>
              </a:ext>
            </a:extLst>
          </p:cNvPr>
          <p:cNvSpPr txBox="1"/>
          <p:nvPr/>
        </p:nvSpPr>
        <p:spPr>
          <a:xfrm>
            <a:off x="0" y="6307545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Reddit shows far superior financial performance due to the low CPM and high MQL-to-SQL rate</a:t>
            </a:r>
          </a:p>
        </p:txBody>
      </p:sp>
    </p:spTree>
    <p:extLst>
      <p:ext uri="{BB962C8B-B14F-4D97-AF65-F5344CB8AC3E}">
        <p14:creationId xmlns:p14="http://schemas.microsoft.com/office/powerpoint/2010/main" val="241954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2B7C5F-825C-5EA1-1D26-F8DD8B377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841D1-C5F7-1A30-0F44-D344A5B8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98" y="217678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Aptos (Body)"/>
              </a:rPr>
              <a:t>Paid Search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D4F8ABE-D2B1-8180-50F5-3228A890685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197" y="3502352"/>
          <a:ext cx="10709369" cy="743076"/>
        </p:xfrm>
        <a:graphic>
          <a:graphicData uri="http://schemas.openxmlformats.org/drawingml/2006/table">
            <a:tbl>
              <a:tblPr/>
              <a:tblGrid>
                <a:gridCol w="1001993">
                  <a:extLst>
                    <a:ext uri="{9D8B030D-6E8A-4147-A177-3AD203B41FA5}">
                      <a16:colId xmlns:a16="http://schemas.microsoft.com/office/drawing/2014/main" val="3231020532"/>
                    </a:ext>
                  </a:extLst>
                </a:gridCol>
                <a:gridCol w="1581126">
                  <a:extLst>
                    <a:ext uri="{9D8B030D-6E8A-4147-A177-3AD203B41FA5}">
                      <a16:colId xmlns:a16="http://schemas.microsoft.com/office/drawing/2014/main" val="2771789185"/>
                    </a:ext>
                  </a:extLst>
                </a:gridCol>
                <a:gridCol w="1093919">
                  <a:extLst>
                    <a:ext uri="{9D8B030D-6E8A-4147-A177-3AD203B41FA5}">
                      <a16:colId xmlns:a16="http://schemas.microsoft.com/office/drawing/2014/main" val="1207058089"/>
                    </a:ext>
                  </a:extLst>
                </a:gridCol>
                <a:gridCol w="1268578">
                  <a:extLst>
                    <a:ext uri="{9D8B030D-6E8A-4147-A177-3AD203B41FA5}">
                      <a16:colId xmlns:a16="http://schemas.microsoft.com/office/drawing/2014/main" val="1226055672"/>
                    </a:ext>
                  </a:extLst>
                </a:gridCol>
                <a:gridCol w="827333">
                  <a:extLst>
                    <a:ext uri="{9D8B030D-6E8A-4147-A177-3AD203B41FA5}">
                      <a16:colId xmlns:a16="http://schemas.microsoft.com/office/drawing/2014/main" val="2033761421"/>
                    </a:ext>
                  </a:extLst>
                </a:gridCol>
                <a:gridCol w="836525">
                  <a:extLst>
                    <a:ext uri="{9D8B030D-6E8A-4147-A177-3AD203B41FA5}">
                      <a16:colId xmlns:a16="http://schemas.microsoft.com/office/drawing/2014/main" val="546032139"/>
                    </a:ext>
                  </a:extLst>
                </a:gridCol>
                <a:gridCol w="836525">
                  <a:extLst>
                    <a:ext uri="{9D8B030D-6E8A-4147-A177-3AD203B41FA5}">
                      <a16:colId xmlns:a16="http://schemas.microsoft.com/office/drawing/2014/main" val="1381229241"/>
                    </a:ext>
                  </a:extLst>
                </a:gridCol>
                <a:gridCol w="772178">
                  <a:extLst>
                    <a:ext uri="{9D8B030D-6E8A-4147-A177-3AD203B41FA5}">
                      <a16:colId xmlns:a16="http://schemas.microsoft.com/office/drawing/2014/main" val="1542608900"/>
                    </a:ext>
                  </a:extLst>
                </a:gridCol>
                <a:gridCol w="1222614">
                  <a:extLst>
                    <a:ext uri="{9D8B030D-6E8A-4147-A177-3AD203B41FA5}">
                      <a16:colId xmlns:a16="http://schemas.microsoft.com/office/drawing/2014/main" val="1143668290"/>
                    </a:ext>
                  </a:extLst>
                </a:gridCol>
                <a:gridCol w="1268578">
                  <a:extLst>
                    <a:ext uri="{9D8B030D-6E8A-4147-A177-3AD203B41FA5}">
                      <a16:colId xmlns:a16="http://schemas.microsoft.com/office/drawing/2014/main" val="1780985750"/>
                    </a:ext>
                  </a:extLst>
                </a:gridCol>
              </a:tblGrid>
              <a:tr h="247692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Channel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Campaign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Spend ($)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Impressions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Clicks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Leads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MQLs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SQLs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Pipeline ($)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Revenue ($)</a:t>
                      </a:r>
                    </a:p>
                  </a:txBody>
                  <a:tcPr marL="3385" marR="3385" marT="338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974653"/>
                  </a:ext>
                </a:extLst>
              </a:tr>
              <a:tr h="2476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Paid Search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Brand Search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$25,694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269,613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3,503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$412,000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$257,500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755266"/>
                  </a:ext>
                </a:extLst>
              </a:tr>
              <a:tr h="24769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Paid Search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Non-Brand Search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$30,264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254,496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3,053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457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227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$360,000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$225,000</a:t>
                      </a:r>
                    </a:p>
                  </a:txBody>
                  <a:tcPr marL="3385" marR="3385" marT="33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382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508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2C25-E360-B3FC-F209-F79C7520B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ABE2E-1105-87F5-67C7-9A57E204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84217"/>
          </a:xfrm>
        </p:spPr>
        <p:txBody>
          <a:bodyPr/>
          <a:lstStyle/>
          <a:p>
            <a:pPr algn="ctr"/>
            <a:r>
              <a:rPr lang="en-US" dirty="0"/>
              <a:t>Top of Funnel Performance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6552E0E-0686-0FE8-8739-AAC7FDEB5E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570808"/>
              </p:ext>
            </p:extLst>
          </p:nvPr>
        </p:nvGraphicFramePr>
        <p:xfrm>
          <a:off x="169998" y="785020"/>
          <a:ext cx="5441950" cy="293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5C7ABD2-6EBD-0DEA-2F16-75E9BF6A23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2564305"/>
              </p:ext>
            </p:extLst>
          </p:nvPr>
        </p:nvGraphicFramePr>
        <p:xfrm>
          <a:off x="3560898" y="3429000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1BAF019-C8FF-4ABB-603E-53E4972FA2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4278217"/>
              </p:ext>
            </p:extLst>
          </p:nvPr>
        </p:nvGraphicFramePr>
        <p:xfrm>
          <a:off x="5694498" y="924323"/>
          <a:ext cx="615315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61BB866-BC66-2D5B-5BF8-DE855E42540B}"/>
              </a:ext>
            </a:extLst>
          </p:cNvPr>
          <p:cNvSpPr txBox="1"/>
          <p:nvPr/>
        </p:nvSpPr>
        <p:spPr>
          <a:xfrm>
            <a:off x="-7802" y="625171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 expected, Brand Search slightly outperforms Non-Brand Search until March, when Non-Brand Search collapses</a:t>
            </a:r>
          </a:p>
        </p:txBody>
      </p:sp>
    </p:spTree>
    <p:extLst>
      <p:ext uri="{BB962C8B-B14F-4D97-AF65-F5344CB8AC3E}">
        <p14:creationId xmlns:p14="http://schemas.microsoft.com/office/powerpoint/2010/main" val="3920301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F2712-642A-8CFA-55D7-C504968F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B37D-AB9D-5215-DDA1-DE479CD4D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0584"/>
          </a:xfrm>
        </p:spPr>
        <p:txBody>
          <a:bodyPr/>
          <a:lstStyle/>
          <a:p>
            <a:pPr algn="ctr"/>
            <a:r>
              <a:rPr lang="en-US" dirty="0"/>
              <a:t>Mid Funnel Performance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5D64E1-D1D6-7518-A497-E2C9F535FE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9408377"/>
              </p:ext>
            </p:extLst>
          </p:nvPr>
        </p:nvGraphicFramePr>
        <p:xfrm>
          <a:off x="3378132" y="3429000"/>
          <a:ext cx="5054600" cy="258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05D64E1-D1D6-7518-A497-E2C9F535FE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7672723"/>
              </p:ext>
            </p:extLst>
          </p:nvPr>
        </p:nvGraphicFramePr>
        <p:xfrm>
          <a:off x="176349" y="735557"/>
          <a:ext cx="5337991" cy="2675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05D64E1-D1D6-7518-A497-E2C9F535FE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9217244"/>
              </p:ext>
            </p:extLst>
          </p:nvPr>
        </p:nvGraphicFramePr>
        <p:xfrm>
          <a:off x="6122126" y="770073"/>
          <a:ext cx="5183777" cy="2631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30E16D9-D428-6B30-F2A4-94066C7EBDA6}"/>
              </a:ext>
            </a:extLst>
          </p:cNvPr>
          <p:cNvSpPr txBox="1"/>
          <p:nvPr/>
        </p:nvSpPr>
        <p:spPr>
          <a:xfrm>
            <a:off x="-7802" y="621905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Conversion rates are nearly identical, but Brand Search outperforms on cost due to a higher click-through rate </a:t>
            </a:r>
          </a:p>
        </p:txBody>
      </p:sp>
    </p:spTree>
    <p:extLst>
      <p:ext uri="{BB962C8B-B14F-4D97-AF65-F5344CB8AC3E}">
        <p14:creationId xmlns:p14="http://schemas.microsoft.com/office/powerpoint/2010/main" val="3441694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953</Words>
  <Application>Microsoft Office PowerPoint</Application>
  <PresentationFormat>Widescreen</PresentationFormat>
  <Paragraphs>188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(Body)</vt:lpstr>
      <vt:lpstr>Aptos Display</vt:lpstr>
      <vt:lpstr>Aptos Narrow</vt:lpstr>
      <vt:lpstr>Arial</vt:lpstr>
      <vt:lpstr>Calibri</vt:lpstr>
      <vt:lpstr>Office Theme</vt:lpstr>
      <vt:lpstr>1_Office Theme</vt:lpstr>
      <vt:lpstr>Growth Marketing Performance</vt:lpstr>
      <vt:lpstr>Key Insights</vt:lpstr>
      <vt:lpstr>Paid Social</vt:lpstr>
      <vt:lpstr>Top of Funnel Performance</vt:lpstr>
      <vt:lpstr>Mid Funnel Performance</vt:lpstr>
      <vt:lpstr>Financial Performance</vt:lpstr>
      <vt:lpstr>Paid Search</vt:lpstr>
      <vt:lpstr>Top of Funnel Performance</vt:lpstr>
      <vt:lpstr>Mid Funnel Performance</vt:lpstr>
      <vt:lpstr>PowerPoint Presentation</vt:lpstr>
      <vt:lpstr>Email</vt:lpstr>
      <vt:lpstr>Funnel Performance</vt:lpstr>
      <vt:lpstr>Conclusion</vt:lpstr>
      <vt:lpstr>Conclusion: Budget Reallocation</vt:lpstr>
      <vt:lpstr>Appendix: What if Revenue data was delayed?</vt:lpstr>
      <vt:lpstr>Appendix: What additional data would you want to have next quarter to improve decision-making?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Cameron</dc:creator>
  <cp:lastModifiedBy>Andrew Cameron</cp:lastModifiedBy>
  <cp:revision>71</cp:revision>
  <dcterms:created xsi:type="dcterms:W3CDTF">2026-03-18T03:21:56Z</dcterms:created>
  <dcterms:modified xsi:type="dcterms:W3CDTF">2026-06-10T23:17:16Z</dcterms:modified>
</cp:coreProperties>
</file>